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2"/>
  </p:handoutMasterIdLst>
  <p:sldIdLst>
    <p:sldId id="261" r:id="rId4"/>
    <p:sldId id="256" r:id="rId5"/>
    <p:sldId id="280" r:id="rId6"/>
    <p:sldId id="273" r:id="rId7"/>
    <p:sldId id="274" r:id="rId8"/>
    <p:sldId id="296" r:id="rId9"/>
    <p:sldId id="345" r:id="rId10"/>
    <p:sldId id="290" r:id="rId11"/>
    <p:sldId id="346" r:id="rId12"/>
    <p:sldId id="347" r:id="rId13"/>
    <p:sldId id="348" r:id="rId14"/>
    <p:sldId id="349" r:id="rId15"/>
    <p:sldId id="350" r:id="rId16"/>
    <p:sldId id="351" r:id="rId17"/>
    <p:sldId id="355" r:id="rId18"/>
    <p:sldId id="356" r:id="rId19"/>
    <p:sldId id="357" r:id="rId20"/>
    <p:sldId id="363" r:id="rId21"/>
    <p:sldId id="360" r:id="rId22"/>
    <p:sldId id="361" r:id="rId23"/>
    <p:sldId id="364" r:id="rId24"/>
    <p:sldId id="362" r:id="rId25"/>
    <p:sldId id="352" r:id="rId26"/>
    <p:sldId id="358" r:id="rId27"/>
    <p:sldId id="365" r:id="rId28"/>
    <p:sldId id="366" r:id="rId29"/>
    <p:sldId id="359" r:id="rId30"/>
    <p:sldId id="260" r:id="rId3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975B9A-2050-47CD-90FB-D7FE944C95C4}">
          <p14:sldIdLst>
            <p14:sldId id="261"/>
            <p14:sldId id="256"/>
            <p14:sldId id="280"/>
            <p14:sldId id="273"/>
            <p14:sldId id="274"/>
            <p14:sldId id="296"/>
            <p14:sldId id="345"/>
            <p14:sldId id="290"/>
            <p14:sldId id="346"/>
            <p14:sldId id="347"/>
            <p14:sldId id="348"/>
            <p14:sldId id="349"/>
            <p14:sldId id="350"/>
            <p14:sldId id="351"/>
            <p14:sldId id="355"/>
            <p14:sldId id="356"/>
            <p14:sldId id="357"/>
            <p14:sldId id="363"/>
            <p14:sldId id="360"/>
            <p14:sldId id="361"/>
            <p14:sldId id="364"/>
            <p14:sldId id="362"/>
            <p14:sldId id="352"/>
            <p14:sldId id="358"/>
            <p14:sldId id="365"/>
            <p14:sldId id="366"/>
            <p14:sldId id="359"/>
            <p14:sldId id="260"/>
          </p14:sldIdLst>
        </p14:section>
      </p14:sectionLst>
    </p:ext>
    <p:ext uri="{EFAFB233-063F-42B5-8137-9DF3F51BA10A}">
      <p15:sldGuideLst xmlns:p15="http://schemas.microsoft.com/office/powerpoint/2012/main">
        <p15:guide id="1" orient="horz" pos="206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37" autoAdjust="0"/>
  </p:normalViewPr>
  <p:slideViewPr>
    <p:cSldViewPr snapToGrid="0">
      <p:cViewPr varScale="1">
        <p:scale>
          <a:sx n="73" d="100"/>
          <a:sy n="73" d="100"/>
        </p:scale>
        <p:origin x="696" y="60"/>
      </p:cViewPr>
      <p:guideLst>
        <p:guide orient="horz" pos="2064"/>
        <p:guide pos="3840"/>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C66EC1-0CD8-4107-9F98-AF0E48C498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Footer Placeholder 3">
            <a:extLst>
              <a:ext uri="{FF2B5EF4-FFF2-40B4-BE49-F238E27FC236}">
                <a16:creationId xmlns:a16="http://schemas.microsoft.com/office/drawing/2014/main" id="{4A90EBAA-1898-43EB-BD6F-114432B028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22241376-C351-4ACE-B2CE-D6BE648FAA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CF7852-48DC-48F8-B4B5-958CEA9DA4E5}" type="slidenum">
              <a:rPr lang="ko-KR" altLang="en-US" smtClean="0"/>
              <a:t>‹#›</a:t>
            </a:fld>
            <a:endParaRPr lang="ko-KR" altLang="en-US"/>
          </a:p>
        </p:txBody>
      </p:sp>
    </p:spTree>
    <p:extLst>
      <p:ext uri="{BB962C8B-B14F-4D97-AF65-F5344CB8AC3E}">
        <p14:creationId xmlns:p14="http://schemas.microsoft.com/office/powerpoint/2010/main" val="29757021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14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68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4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5717F8E-8275-4797-9ED5-CDA429B6E12C}"/>
              </a:ext>
            </a:extLst>
          </p:cNvPr>
          <p:cNvSpPr/>
          <p:nvPr userDrawn="1"/>
        </p:nvSpPr>
        <p:spPr>
          <a:xfrm rot="10800000" flipV="1">
            <a:off x="2501152" y="0"/>
            <a:ext cx="9690847" cy="6884894"/>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 name="connsiteX0" fmla="*/ 0 w 7557875"/>
              <a:gd name="connsiteY0" fmla="*/ 0 h 6884894"/>
              <a:gd name="connsiteX1" fmla="*/ 7557875 w 7557875"/>
              <a:gd name="connsiteY1" fmla="*/ 0 h 6884894"/>
              <a:gd name="connsiteX2" fmla="*/ 4685252 w 7557875"/>
              <a:gd name="connsiteY2" fmla="*/ 6884894 h 6884894"/>
              <a:gd name="connsiteX3" fmla="*/ 0 w 7557875"/>
              <a:gd name="connsiteY3" fmla="*/ 6858000 h 6884894"/>
              <a:gd name="connsiteX4" fmla="*/ 0 w 7557875"/>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7875" h="6884894">
                <a:moveTo>
                  <a:pt x="0" y="0"/>
                </a:moveTo>
                <a:lnTo>
                  <a:pt x="7557875" y="0"/>
                </a:lnTo>
                <a:lnTo>
                  <a:pt x="4685252" y="6884894"/>
                </a:lnTo>
                <a:lnTo>
                  <a:pt x="0" y="6858000"/>
                </a:lnTo>
                <a:lnTo>
                  <a:pt x="0" y="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5793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90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BC3D1C6-9316-43B9-9EE1-D016C13B63D7}"/>
              </a:ext>
            </a:extLst>
          </p:cNvPr>
          <p:cNvSpPr/>
          <p:nvPr userDrawn="1"/>
        </p:nvSpPr>
        <p:spPr>
          <a:xfrm>
            <a:off x="1" y="0"/>
            <a:ext cx="7267073" cy="6858000"/>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7875" h="6858000">
                <a:moveTo>
                  <a:pt x="0" y="0"/>
                </a:moveTo>
                <a:lnTo>
                  <a:pt x="7557875" y="0"/>
                </a:lnTo>
                <a:lnTo>
                  <a:pt x="4370632" y="6858000"/>
                </a:lnTo>
                <a:lnTo>
                  <a:pt x="0" y="685800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2760AC20-0645-4AE6-BC4F-285B18B690BF}"/>
              </a:ext>
            </a:extLst>
          </p:cNvPr>
          <p:cNvSpPr>
            <a:spLocks noGrp="1"/>
          </p:cNvSpPr>
          <p:nvPr>
            <p:ph type="pic" idx="14" hasCustomPrompt="1"/>
          </p:nvPr>
        </p:nvSpPr>
        <p:spPr>
          <a:xfrm>
            <a:off x="3779656" y="1838324"/>
            <a:ext cx="8412345" cy="4067177"/>
          </a:xfrm>
          <a:custGeom>
            <a:avLst/>
            <a:gdLst>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1340647 w 8412345"/>
              <a:gd name="connsiteY4" fmla="*/ 3752847 h 4067177"/>
              <a:gd name="connsiteX5" fmla="*/ 8412344 w 8412345"/>
              <a:gd name="connsiteY5" fmla="*/ 3752847 h 4067177"/>
              <a:gd name="connsiteX6" fmla="*/ 8412344 w 8412345"/>
              <a:gd name="connsiteY6" fmla="*/ 3524256 h 4067177"/>
              <a:gd name="connsiteX7" fmla="*/ 1258986 w 8412345"/>
              <a:gd name="connsiteY7" fmla="*/ 3524256 h 40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2345" h="4067177">
                <a:moveTo>
                  <a:pt x="0" y="0"/>
                </a:moveTo>
                <a:lnTo>
                  <a:pt x="8412345" y="0"/>
                </a:lnTo>
                <a:lnTo>
                  <a:pt x="8412345" y="4067177"/>
                </a:lnTo>
                <a:lnTo>
                  <a:pt x="1452936" y="4067177"/>
                </a:lnTo>
                <a:lnTo>
                  <a:pt x="1340647" y="3752847"/>
                </a:lnTo>
                <a:lnTo>
                  <a:pt x="8412344" y="3752847"/>
                </a:lnTo>
                <a:lnTo>
                  <a:pt x="8412344" y="3524256"/>
                </a:lnTo>
                <a:lnTo>
                  <a:pt x="1258986" y="3524256"/>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055020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7CB68201-6AEB-4BFE-B92F-F7D14A3CB566}"/>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41888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5E6ADF9-2CA1-4B5D-B4B2-DC799783715F}"/>
              </a:ext>
            </a:extLst>
          </p:cNvPr>
          <p:cNvSpPr>
            <a:spLocks noGrp="1"/>
          </p:cNvSpPr>
          <p:nvPr>
            <p:ph type="pic" idx="14" hasCustomPrompt="1"/>
          </p:nvPr>
        </p:nvSpPr>
        <p:spPr>
          <a:xfrm>
            <a:off x="5956300" y="0"/>
            <a:ext cx="5346285" cy="6857999"/>
          </a:xfrm>
          <a:custGeom>
            <a:avLst/>
            <a:gdLst>
              <a:gd name="connsiteX0" fmla="*/ 1411644 w 5346285"/>
              <a:gd name="connsiteY0" fmla="*/ 735217 h 6857999"/>
              <a:gd name="connsiteX1" fmla="*/ 1555977 w 5346285"/>
              <a:gd name="connsiteY1" fmla="*/ 742505 h 6857999"/>
              <a:gd name="connsiteX2" fmla="*/ 1692597 w 5346285"/>
              <a:gd name="connsiteY2" fmla="*/ 763356 h 6857999"/>
              <a:gd name="connsiteX3" fmla="*/ 346164 w 5346285"/>
              <a:gd name="connsiteY3" fmla="*/ 2792427 h 6857999"/>
              <a:gd name="connsiteX4" fmla="*/ 1115774 w 5346285"/>
              <a:gd name="connsiteY4" fmla="*/ 2792427 h 6857999"/>
              <a:gd name="connsiteX5" fmla="*/ 2281106 w 5346285"/>
              <a:gd name="connsiteY5" fmla="*/ 1036275 h 6857999"/>
              <a:gd name="connsiteX6" fmla="*/ 2309581 w 5346285"/>
              <a:gd name="connsiteY6" fmla="*/ 1057568 h 6857999"/>
              <a:gd name="connsiteX7" fmla="*/ 2814083 w 5346285"/>
              <a:gd name="connsiteY7" fmla="*/ 1984766 h 6857999"/>
              <a:gd name="connsiteX8" fmla="*/ 2818612 w 5346285"/>
              <a:gd name="connsiteY8" fmla="*/ 2064522 h 6857999"/>
              <a:gd name="connsiteX9" fmla="*/ 2874475 w 5346285"/>
              <a:gd name="connsiteY9" fmla="*/ 2050158 h 6857999"/>
              <a:gd name="connsiteX10" fmla="*/ 3289075 w 5346285"/>
              <a:gd name="connsiteY10" fmla="*/ 2008363 h 6857999"/>
              <a:gd name="connsiteX11" fmla="*/ 5346285 w 5346285"/>
              <a:gd name="connsiteY11" fmla="*/ 4065573 h 6857999"/>
              <a:gd name="connsiteX12" fmla="*/ 3289075 w 5346285"/>
              <a:gd name="connsiteY12" fmla="*/ 6122783 h 6857999"/>
              <a:gd name="connsiteX13" fmla="*/ 1834408 w 5346285"/>
              <a:gd name="connsiteY13" fmla="*/ 5520240 h 6857999"/>
              <a:gd name="connsiteX14" fmla="*/ 1828667 w 5346285"/>
              <a:gd name="connsiteY14" fmla="*/ 5513924 h 6857999"/>
              <a:gd name="connsiteX15" fmla="*/ 936777 w 5346285"/>
              <a:gd name="connsiteY15" fmla="*/ 6857999 h 6857999"/>
              <a:gd name="connsiteX16" fmla="*/ 167167 w 5346285"/>
              <a:gd name="connsiteY16" fmla="*/ 6857999 h 6857999"/>
              <a:gd name="connsiteX17" fmla="*/ 1433594 w 5346285"/>
              <a:gd name="connsiteY17" fmla="*/ 4949498 h 6857999"/>
              <a:gd name="connsiteX18" fmla="*/ 1393531 w 5346285"/>
              <a:gd name="connsiteY18" fmla="*/ 4866332 h 6857999"/>
              <a:gd name="connsiteX19" fmla="*/ 1231865 w 5346285"/>
              <a:gd name="connsiteY19" fmla="*/ 4065573 h 6857999"/>
              <a:gd name="connsiteX20" fmla="*/ 1273661 w 5346285"/>
              <a:gd name="connsiteY20" fmla="*/ 3650974 h 6857999"/>
              <a:gd name="connsiteX21" fmla="*/ 1298900 w 5346285"/>
              <a:gd name="connsiteY21" fmla="*/ 3552812 h 6857999"/>
              <a:gd name="connsiteX22" fmla="*/ 1267312 w 5346285"/>
              <a:gd name="connsiteY22" fmla="*/ 3551217 h 6857999"/>
              <a:gd name="connsiteX23" fmla="*/ 0 w 5346285"/>
              <a:gd name="connsiteY23" fmla="*/ 2146861 h 6857999"/>
              <a:gd name="connsiteX24" fmla="*/ 1411644 w 5346285"/>
              <a:gd name="connsiteY24" fmla="*/ 735217 h 6857999"/>
              <a:gd name="connsiteX25" fmla="*/ 2199138 w 5346285"/>
              <a:gd name="connsiteY25" fmla="*/ 0 h 6857999"/>
              <a:gd name="connsiteX26" fmla="*/ 2968749 w 5346285"/>
              <a:gd name="connsiteY26" fmla="*/ 0 h 6857999"/>
              <a:gd name="connsiteX27" fmla="*/ 2281106 w 5346285"/>
              <a:gd name="connsiteY27" fmla="*/ 1036275 h 6857999"/>
              <a:gd name="connsiteX28" fmla="*/ 2200908 w 5346285"/>
              <a:gd name="connsiteY28" fmla="*/ 976304 h 6857999"/>
              <a:gd name="connsiteX29" fmla="*/ 1696140 w 5346285"/>
              <a:gd name="connsiteY29" fmla="*/ 763897 h 6857999"/>
              <a:gd name="connsiteX30" fmla="*/ 1692597 w 5346285"/>
              <a:gd name="connsiteY30" fmla="*/ 7633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46285" h="6857999">
                <a:moveTo>
                  <a:pt x="1411644" y="735217"/>
                </a:moveTo>
                <a:cubicBezTo>
                  <a:pt x="1460371" y="735217"/>
                  <a:pt x="1508521" y="737686"/>
                  <a:pt x="1555977" y="742505"/>
                </a:cubicBezTo>
                <a:lnTo>
                  <a:pt x="1692597" y="763356"/>
                </a:lnTo>
                <a:lnTo>
                  <a:pt x="346164" y="2792427"/>
                </a:lnTo>
                <a:lnTo>
                  <a:pt x="1115774" y="2792427"/>
                </a:lnTo>
                <a:lnTo>
                  <a:pt x="2281106" y="1036275"/>
                </a:lnTo>
                <a:lnTo>
                  <a:pt x="2309581" y="1057568"/>
                </a:lnTo>
                <a:cubicBezTo>
                  <a:pt x="2584098" y="1284120"/>
                  <a:pt x="2771517" y="1612438"/>
                  <a:pt x="2814083" y="1984766"/>
                </a:cubicBezTo>
                <a:lnTo>
                  <a:pt x="2818612" y="2064522"/>
                </a:lnTo>
                <a:lnTo>
                  <a:pt x="2874475" y="2050158"/>
                </a:lnTo>
                <a:cubicBezTo>
                  <a:pt x="3008395" y="2022754"/>
                  <a:pt x="3147054" y="2008363"/>
                  <a:pt x="3289075" y="2008363"/>
                </a:cubicBezTo>
                <a:cubicBezTo>
                  <a:pt x="4425241" y="2008363"/>
                  <a:pt x="5346285" y="2929407"/>
                  <a:pt x="5346285" y="4065573"/>
                </a:cubicBezTo>
                <a:cubicBezTo>
                  <a:pt x="5346285" y="5201739"/>
                  <a:pt x="4425241" y="6122783"/>
                  <a:pt x="3289075" y="6122783"/>
                </a:cubicBezTo>
                <a:cubicBezTo>
                  <a:pt x="2720992" y="6122783"/>
                  <a:pt x="2206690" y="5892522"/>
                  <a:pt x="1834408" y="5520240"/>
                </a:cubicBezTo>
                <a:lnTo>
                  <a:pt x="1828667" y="5513924"/>
                </a:lnTo>
                <a:lnTo>
                  <a:pt x="936777" y="6857999"/>
                </a:lnTo>
                <a:lnTo>
                  <a:pt x="167167" y="6857999"/>
                </a:lnTo>
                <a:lnTo>
                  <a:pt x="1433594" y="4949498"/>
                </a:lnTo>
                <a:lnTo>
                  <a:pt x="1393531" y="4866332"/>
                </a:lnTo>
                <a:cubicBezTo>
                  <a:pt x="1289431" y="4620211"/>
                  <a:pt x="1231865" y="4349615"/>
                  <a:pt x="1231865" y="4065573"/>
                </a:cubicBezTo>
                <a:cubicBezTo>
                  <a:pt x="1231865" y="3923552"/>
                  <a:pt x="1246257" y="3784893"/>
                  <a:pt x="1273661" y="3650974"/>
                </a:cubicBezTo>
                <a:lnTo>
                  <a:pt x="1298900" y="3552812"/>
                </a:lnTo>
                <a:lnTo>
                  <a:pt x="1267312" y="3551217"/>
                </a:lnTo>
                <a:cubicBezTo>
                  <a:pt x="555482" y="3478927"/>
                  <a:pt x="0" y="2877763"/>
                  <a:pt x="0" y="2146861"/>
                </a:cubicBezTo>
                <a:cubicBezTo>
                  <a:pt x="0" y="1367232"/>
                  <a:pt x="632015" y="735217"/>
                  <a:pt x="1411644" y="735217"/>
                </a:cubicBezTo>
                <a:close/>
                <a:moveTo>
                  <a:pt x="2199138" y="0"/>
                </a:moveTo>
                <a:lnTo>
                  <a:pt x="2968749" y="0"/>
                </a:lnTo>
                <a:lnTo>
                  <a:pt x="2281106" y="1036275"/>
                </a:lnTo>
                <a:lnTo>
                  <a:pt x="2200908" y="976304"/>
                </a:lnTo>
                <a:cubicBezTo>
                  <a:pt x="2050708" y="874831"/>
                  <a:pt x="1879929" y="801505"/>
                  <a:pt x="1696140" y="763897"/>
                </a:cubicBezTo>
                <a:lnTo>
                  <a:pt x="1692597" y="763356"/>
                </a:lnTo>
                <a:close/>
              </a:path>
            </a:pathLst>
          </a:custGeom>
          <a:solidFill>
            <a:schemeClr val="bg1">
              <a:lumMod val="95000"/>
            </a:schemeClr>
          </a:solidFill>
        </p:spPr>
        <p:txBody>
          <a:bodyPr wrap="square" anchor="ctr">
            <a:noAutofit/>
          </a:bodyPr>
          <a:lstStyle>
            <a:lvl1pPr marL="0" indent="0" algn="ctr">
              <a:buNone/>
              <a:defRPr sz="16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392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AA37609-EE48-4945-848C-682481779A3D}"/>
              </a:ext>
            </a:extLst>
          </p:cNvPr>
          <p:cNvSpPr>
            <a:spLocks noGrp="1"/>
          </p:cNvSpPr>
          <p:nvPr>
            <p:ph type="pic" idx="15" hasCustomPrompt="1"/>
          </p:nvPr>
        </p:nvSpPr>
        <p:spPr>
          <a:xfrm>
            <a:off x="1" y="0"/>
            <a:ext cx="9621234" cy="6858000"/>
          </a:xfrm>
          <a:custGeom>
            <a:avLst/>
            <a:gdLst>
              <a:gd name="connsiteX0" fmla="*/ 2853265 w 9621234"/>
              <a:gd name="connsiteY0" fmla="*/ 2028524 h 6858000"/>
              <a:gd name="connsiteX1" fmla="*/ 4826000 w 9621234"/>
              <a:gd name="connsiteY1" fmla="*/ 3431038 h 6858000"/>
              <a:gd name="connsiteX2" fmla="*/ 2854761 w 9621234"/>
              <a:gd name="connsiteY2" fmla="*/ 4832489 h 6858000"/>
              <a:gd name="connsiteX3" fmla="*/ 2822059 w 9621234"/>
              <a:gd name="connsiteY3" fmla="*/ 4789070 h 6858000"/>
              <a:gd name="connsiteX4" fmla="*/ 2403936 w 9621234"/>
              <a:gd name="connsiteY4" fmla="*/ 3443286 h 6858000"/>
              <a:gd name="connsiteX5" fmla="*/ 2806135 w 9621234"/>
              <a:gd name="connsiteY5" fmla="*/ 2092659 h 6858000"/>
              <a:gd name="connsiteX6" fmla="*/ 6877797 w 9621234"/>
              <a:gd name="connsiteY6" fmla="*/ 1970178 h 6858000"/>
              <a:gd name="connsiteX7" fmla="*/ 6978948 w 9621234"/>
              <a:gd name="connsiteY7" fmla="*/ 4734303 h 6858000"/>
              <a:gd name="connsiteX8" fmla="*/ 6870992 w 9621234"/>
              <a:gd name="connsiteY8" fmla="*/ 4896961 h 6858000"/>
              <a:gd name="connsiteX9" fmla="*/ 9621234 w 9621234"/>
              <a:gd name="connsiteY9" fmla="*/ 6858000 h 6858000"/>
              <a:gd name="connsiteX10" fmla="*/ 6307151 w 9621234"/>
              <a:gd name="connsiteY10" fmla="*/ 6858000 h 6858000"/>
              <a:gd name="connsiteX11" fmla="*/ 5779323 w 9621234"/>
              <a:gd name="connsiteY11" fmla="*/ 6481637 h 6858000"/>
              <a:gd name="connsiteX12" fmla="*/ 5834204 w 9621234"/>
              <a:gd name="connsiteY12" fmla="*/ 6465764 h 6858000"/>
              <a:gd name="connsiteX13" fmla="*/ 6942383 w 9621234"/>
              <a:gd name="connsiteY13" fmla="*/ 5827420 h 6858000"/>
              <a:gd name="connsiteX14" fmla="*/ 6870974 w 9621234"/>
              <a:gd name="connsiteY14" fmla="*/ 5746593 h 6858000"/>
              <a:gd name="connsiteX15" fmla="*/ 5800140 w 9621234"/>
              <a:gd name="connsiteY15" fmla="*/ 6363425 h 6858000"/>
              <a:gd name="connsiteX16" fmla="*/ 5667386 w 9621234"/>
              <a:gd name="connsiteY16" fmla="*/ 6401822 h 6858000"/>
              <a:gd name="connsiteX17" fmla="*/ 5011435 w 9621234"/>
              <a:gd name="connsiteY17" fmla="*/ 5934101 h 6858000"/>
              <a:gd name="connsiteX18" fmla="*/ 5080493 w 9621234"/>
              <a:gd name="connsiteY18" fmla="*/ 5930614 h 6858000"/>
              <a:gd name="connsiteX19" fmla="*/ 6763778 w 9621234"/>
              <a:gd name="connsiteY19" fmla="*/ 5028515 h 6858000"/>
              <a:gd name="connsiteX20" fmla="*/ 6861919 w 9621234"/>
              <a:gd name="connsiteY20" fmla="*/ 4897273 h 6858000"/>
              <a:gd name="connsiteX21" fmla="*/ 4829615 w 9621234"/>
              <a:gd name="connsiteY21" fmla="*/ 3428999 h 6858000"/>
              <a:gd name="connsiteX22" fmla="*/ 0 w 9621234"/>
              <a:gd name="connsiteY22" fmla="*/ 0 h 6858000"/>
              <a:gd name="connsiteX23" fmla="*/ 2 w 9621234"/>
              <a:gd name="connsiteY23" fmla="*/ 0 h 6858000"/>
              <a:gd name="connsiteX24" fmla="*/ 2775829 w 9621234"/>
              <a:gd name="connsiteY24" fmla="*/ 1973471 h 6858000"/>
              <a:gd name="connsiteX25" fmla="*/ 2726844 w 9621234"/>
              <a:gd name="connsiteY25" fmla="*/ 2040131 h 6858000"/>
              <a:gd name="connsiteX26" fmla="*/ 2308835 w 9621234"/>
              <a:gd name="connsiteY26" fmla="*/ 3443847 h 6858000"/>
              <a:gd name="connsiteX27" fmla="*/ 2743392 w 9621234"/>
              <a:gd name="connsiteY27" fmla="*/ 4842528 h 6858000"/>
              <a:gd name="connsiteX28" fmla="*/ 2777306 w 9621234"/>
              <a:gd name="connsiteY28" fmla="*/ 4887555 h 6858000"/>
              <a:gd name="connsiteX29" fmla="*/ 2304974 w 9621234"/>
              <a:gd name="connsiteY29" fmla="*/ 5223359 h 6858000"/>
              <a:gd name="connsiteX30" fmla="*/ 2297754 w 9621234"/>
              <a:gd name="connsiteY30" fmla="*/ 5213951 h 6858000"/>
              <a:gd name="connsiteX31" fmla="*/ 1834276 w 9621234"/>
              <a:gd name="connsiteY31" fmla="*/ 2635877 h 6858000"/>
              <a:gd name="connsiteX32" fmla="*/ 1730029 w 9621234"/>
              <a:gd name="connsiteY32" fmla="*/ 2608217 h 6858000"/>
              <a:gd name="connsiteX33" fmla="*/ 2209671 w 9621234"/>
              <a:gd name="connsiteY33" fmla="*/ 5276202 h 6858000"/>
              <a:gd name="connsiteX34" fmla="*/ 2217076 w 9621234"/>
              <a:gd name="connsiteY34" fmla="*/ 5285850 h 6858000"/>
              <a:gd name="connsiteX35" fmla="*/ 5735 w 9621234"/>
              <a:gd name="connsiteY35" fmla="*/ 6858000 h 6858000"/>
              <a:gd name="connsiteX36" fmla="*/ 0 w 9621234"/>
              <a:gd name="connsiteY3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21234" h="6858000">
                <a:moveTo>
                  <a:pt x="2853265" y="2028524"/>
                </a:moveTo>
                <a:lnTo>
                  <a:pt x="4826000" y="3431038"/>
                </a:lnTo>
                <a:lnTo>
                  <a:pt x="2854761" y="4832489"/>
                </a:lnTo>
                <a:lnTo>
                  <a:pt x="2822059" y="4789070"/>
                </a:lnTo>
                <a:cubicBezTo>
                  <a:pt x="2560729" y="4405263"/>
                  <a:pt x="2406883" y="3942281"/>
                  <a:pt x="2403936" y="3443286"/>
                </a:cubicBezTo>
                <a:cubicBezTo>
                  <a:pt x="2400990" y="2944292"/>
                  <a:pt x="2549357" y="2479526"/>
                  <a:pt x="2806135" y="2092659"/>
                </a:cubicBezTo>
                <a:close/>
                <a:moveTo>
                  <a:pt x="6877797" y="1970178"/>
                </a:moveTo>
                <a:cubicBezTo>
                  <a:pt x="7464209" y="2793500"/>
                  <a:pt x="7497364" y="3881401"/>
                  <a:pt x="6978948" y="4734303"/>
                </a:cubicBezTo>
                <a:lnTo>
                  <a:pt x="6870992" y="4896961"/>
                </a:lnTo>
                <a:lnTo>
                  <a:pt x="9621234" y="6858000"/>
                </a:lnTo>
                <a:lnTo>
                  <a:pt x="6307151" y="6858000"/>
                </a:lnTo>
                <a:lnTo>
                  <a:pt x="5779323" y="6481637"/>
                </a:lnTo>
                <a:lnTo>
                  <a:pt x="5834204" y="6465764"/>
                </a:lnTo>
                <a:cubicBezTo>
                  <a:pt x="6234233" y="6332749"/>
                  <a:pt x="6612074" y="6119246"/>
                  <a:pt x="6942383" y="5827420"/>
                </a:cubicBezTo>
                <a:lnTo>
                  <a:pt x="6870974" y="5746593"/>
                </a:lnTo>
                <a:cubicBezTo>
                  <a:pt x="6551796" y="6028585"/>
                  <a:pt x="6186689" y="6234893"/>
                  <a:pt x="5800140" y="6363425"/>
                </a:cubicBezTo>
                <a:lnTo>
                  <a:pt x="5667386" y="6401822"/>
                </a:lnTo>
                <a:lnTo>
                  <a:pt x="5011435" y="5934101"/>
                </a:lnTo>
                <a:lnTo>
                  <a:pt x="5080493" y="5930614"/>
                </a:lnTo>
                <a:cubicBezTo>
                  <a:pt x="5756761" y="5861935"/>
                  <a:pt x="6353809" y="5525282"/>
                  <a:pt x="6763778" y="5028515"/>
                </a:cubicBezTo>
                <a:lnTo>
                  <a:pt x="6861919" y="4897273"/>
                </a:lnTo>
                <a:lnTo>
                  <a:pt x="4829615" y="3428999"/>
                </a:lnTo>
                <a:close/>
                <a:moveTo>
                  <a:pt x="0" y="0"/>
                </a:moveTo>
                <a:lnTo>
                  <a:pt x="2" y="0"/>
                </a:lnTo>
                <a:lnTo>
                  <a:pt x="2775829" y="1973471"/>
                </a:lnTo>
                <a:lnTo>
                  <a:pt x="2726844" y="2040131"/>
                </a:lnTo>
                <a:cubicBezTo>
                  <a:pt x="2459973" y="2442204"/>
                  <a:pt x="2305773" y="2925239"/>
                  <a:pt x="2308835" y="3443847"/>
                </a:cubicBezTo>
                <a:cubicBezTo>
                  <a:pt x="2311897" y="3962456"/>
                  <a:pt x="2471791" y="4443635"/>
                  <a:pt x="2743392" y="4842528"/>
                </a:cubicBezTo>
                <a:lnTo>
                  <a:pt x="2777306" y="4887555"/>
                </a:lnTo>
                <a:lnTo>
                  <a:pt x="2304974" y="5223359"/>
                </a:lnTo>
                <a:lnTo>
                  <a:pt x="2297754" y="5213951"/>
                </a:lnTo>
                <a:cubicBezTo>
                  <a:pt x="1780750" y="4481926"/>
                  <a:pt x="1593974" y="3541527"/>
                  <a:pt x="1834276" y="2635877"/>
                </a:cubicBezTo>
                <a:lnTo>
                  <a:pt x="1730029" y="2608217"/>
                </a:lnTo>
                <a:cubicBezTo>
                  <a:pt x="1481347" y="3545452"/>
                  <a:pt x="1674637" y="4518648"/>
                  <a:pt x="2209671" y="5276202"/>
                </a:cubicBezTo>
                <a:lnTo>
                  <a:pt x="2217076" y="5285850"/>
                </a:lnTo>
                <a:lnTo>
                  <a:pt x="5735" y="6858000"/>
                </a:lnTo>
                <a:lnTo>
                  <a:pt x="0" y="6858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485118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F62109-B5FA-4FA8-A590-713EB2E5F365}"/>
              </a:ext>
            </a:extLst>
          </p:cNvPr>
          <p:cNvSpPr>
            <a:spLocks noGrp="1"/>
          </p:cNvSpPr>
          <p:nvPr>
            <p:ph type="pic" idx="14" hasCustomPrompt="1"/>
          </p:nvPr>
        </p:nvSpPr>
        <p:spPr>
          <a:xfrm>
            <a:off x="5567881"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575877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4A4DE16-E6D8-44AB-9BB0-26000D522B6F}"/>
              </a:ext>
            </a:extLst>
          </p:cNvPr>
          <p:cNvSpPr>
            <a:spLocks noGrp="1"/>
          </p:cNvSpPr>
          <p:nvPr>
            <p:ph type="pic" idx="13" hasCustomPrompt="1"/>
          </p:nvPr>
        </p:nvSpPr>
        <p:spPr>
          <a:xfrm>
            <a:off x="1413935" y="1007581"/>
            <a:ext cx="4272015"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391806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1556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7CB68201-6AEB-4BFE-B92F-F7D14A3CB566}"/>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392711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954394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4D26B-A1A1-8A63-0CA6-E041D65BC88E}"/>
              </a:ext>
            </a:extLst>
          </p:cNvPr>
          <p:cNvSpPr>
            <a:spLocks noGrp="1"/>
          </p:cNvSpPr>
          <p:nvPr>
            <p:ph type="dt" sz="half" idx="10"/>
          </p:nvPr>
        </p:nvSpPr>
        <p:spPr/>
        <p:txBody>
          <a:bodyPr/>
          <a:lstStyle/>
          <a:p>
            <a:fld id="{BD208527-59CF-4DC8-A60B-C00156F9852C}" type="datetimeFigureOut">
              <a:rPr lang="en-US" smtClean="0"/>
              <a:t>12/27/2024</a:t>
            </a:fld>
            <a:endParaRPr lang="en-US"/>
          </a:p>
        </p:txBody>
      </p:sp>
      <p:sp>
        <p:nvSpPr>
          <p:cNvPr id="3" name="Footer Placeholder 2">
            <a:extLst>
              <a:ext uri="{FF2B5EF4-FFF2-40B4-BE49-F238E27FC236}">
                <a16:creationId xmlns:a16="http://schemas.microsoft.com/office/drawing/2014/main" id="{F807F507-60ED-9DEC-8A4C-EF827904C3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910F6-07F0-99FB-9BB5-BBD466DE8A5D}"/>
              </a:ext>
            </a:extLst>
          </p:cNvPr>
          <p:cNvSpPr>
            <a:spLocks noGrp="1"/>
          </p:cNvSpPr>
          <p:nvPr>
            <p:ph type="sldNum" sz="quarter" idx="12"/>
          </p:nvPr>
        </p:nvSpPr>
        <p:spPr/>
        <p:txBody>
          <a:bodyPr/>
          <a:lstStyle/>
          <a:p>
            <a:fld id="{2EA4C288-B757-4594-8DFD-E61A7CB1D80D}" type="slidenum">
              <a:rPr lang="en-US" smtClean="0"/>
              <a:t>‹#›</a:t>
            </a:fld>
            <a:endParaRPr lang="en-US"/>
          </a:p>
        </p:txBody>
      </p:sp>
    </p:spTree>
    <p:extLst>
      <p:ext uri="{BB962C8B-B14F-4D97-AF65-F5344CB8AC3E}">
        <p14:creationId xmlns:p14="http://schemas.microsoft.com/office/powerpoint/2010/main" val="3434227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8" name="Frame 67">
            <a:extLst>
              <a:ext uri="{FF2B5EF4-FFF2-40B4-BE49-F238E27FC236}">
                <a16:creationId xmlns:a16="http://schemas.microsoft.com/office/drawing/2014/main" id="{71F7F2F9-06B9-4C4A-A315-7234E3D0EA9B}"/>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id="{8298AB30-4CC4-4E40-A400-C63256AF74D7}"/>
              </a:ext>
            </a:extLst>
          </p:cNvPr>
          <p:cNvSpPr/>
          <p:nvPr userDrawn="1"/>
        </p:nvSpPr>
        <p:spPr>
          <a:xfrm>
            <a:off x="11658600" y="0"/>
            <a:ext cx="533400" cy="189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A3BBC8D-D100-4F6F-AD90-78F516190CAA}"/>
              </a:ext>
            </a:extLst>
          </p:cNvPr>
          <p:cNvSpPr/>
          <p:nvPr userDrawn="1"/>
        </p:nvSpPr>
        <p:spPr>
          <a:xfrm>
            <a:off x="10207487" y="0"/>
            <a:ext cx="1984512"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B224FBA7-6BED-42DE-A0FA-6A940E4B60CF}"/>
              </a:ext>
            </a:extLst>
          </p:cNvPr>
          <p:cNvGrpSpPr/>
          <p:nvPr userDrawn="1"/>
        </p:nvGrpSpPr>
        <p:grpSpPr>
          <a:xfrm>
            <a:off x="10331184" y="0"/>
            <a:ext cx="1784616" cy="1828654"/>
            <a:chOff x="10211914" y="309106"/>
            <a:chExt cx="1980086" cy="2028947"/>
          </a:xfrm>
          <a:solidFill>
            <a:schemeClr val="accent1">
              <a:alpha val="70000"/>
            </a:schemeClr>
          </a:solidFill>
        </p:grpSpPr>
        <p:sp>
          <p:nvSpPr>
            <p:cNvPr id="54" name="Freeform: Shape 53">
              <a:extLst>
                <a:ext uri="{FF2B5EF4-FFF2-40B4-BE49-F238E27FC236}">
                  <a16:creationId xmlns:a16="http://schemas.microsoft.com/office/drawing/2014/main" id="{44C975F1-8C2C-478C-83E8-8ACBDE2B4250}"/>
                </a:ext>
              </a:extLst>
            </p:cNvPr>
            <p:cNvSpPr/>
            <p:nvPr userDrawn="1"/>
          </p:nvSpPr>
          <p:spPr>
            <a:xfrm>
              <a:off x="10397155" y="1209459"/>
              <a:ext cx="1565331" cy="1128594"/>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EC5CA15-6612-47A7-B65D-CEBFD262B6FA}"/>
                </a:ext>
              </a:extLst>
            </p:cNvPr>
            <p:cNvSpPr/>
            <p:nvPr/>
          </p:nvSpPr>
          <p:spPr>
            <a:xfrm>
              <a:off x="10211914" y="508637"/>
              <a:ext cx="1617220" cy="864823"/>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25172A5-F699-434F-A1EB-542441C23D51}"/>
                </a:ext>
              </a:extLst>
            </p:cNvPr>
            <p:cNvSpPr/>
            <p:nvPr/>
          </p:nvSpPr>
          <p:spPr>
            <a:xfrm>
              <a:off x="10232073" y="1273699"/>
              <a:ext cx="1176160" cy="1029139"/>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76E5181-0308-4AAA-8FF0-7953A53B1C14}"/>
                </a:ext>
              </a:extLst>
            </p:cNvPr>
            <p:cNvSpPr/>
            <p:nvPr/>
          </p:nvSpPr>
          <p:spPr>
            <a:xfrm>
              <a:off x="10383787" y="607109"/>
              <a:ext cx="1106974" cy="709156"/>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6497464-B3E8-4C3B-BB51-53391021FCDC}"/>
                </a:ext>
              </a:extLst>
            </p:cNvPr>
            <p:cNvSpPr/>
            <p:nvPr userDrawn="1"/>
          </p:nvSpPr>
          <p:spPr>
            <a:xfrm>
              <a:off x="11776885" y="1615030"/>
              <a:ext cx="415115" cy="683210"/>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420EDE7-2BF9-4E05-81B2-88D3886D1F65}"/>
                </a:ext>
              </a:extLst>
            </p:cNvPr>
            <p:cNvGrpSpPr/>
            <p:nvPr userDrawn="1"/>
          </p:nvGrpSpPr>
          <p:grpSpPr>
            <a:xfrm>
              <a:off x="11017480" y="309106"/>
              <a:ext cx="667060" cy="841378"/>
              <a:chOff x="10512715" y="-139148"/>
              <a:chExt cx="1292932" cy="1630806"/>
            </a:xfrm>
            <a:grpFill/>
          </p:grpSpPr>
          <p:sp>
            <p:nvSpPr>
              <p:cNvPr id="53" name="Freeform: Shape 52">
                <a:extLst>
                  <a:ext uri="{FF2B5EF4-FFF2-40B4-BE49-F238E27FC236}">
                    <a16:creationId xmlns:a16="http://schemas.microsoft.com/office/drawing/2014/main" id="{A22C5BA3-128D-4B16-AF22-A729590AD7A2}"/>
                  </a:ext>
                </a:extLst>
              </p:cNvPr>
              <p:cNvSpPr/>
              <p:nvPr/>
            </p:nvSpPr>
            <p:spPr>
              <a:xfrm>
                <a:off x="10512715" y="-139148"/>
                <a:ext cx="1292932" cy="1630806"/>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C7E54EB-BE1F-4506-A298-64C9A4F9FE05}"/>
                  </a:ext>
                </a:extLst>
              </p:cNvPr>
              <p:cNvSpPr/>
              <p:nvPr/>
            </p:nvSpPr>
            <p:spPr>
              <a:xfrm>
                <a:off x="10895396" y="64446"/>
                <a:ext cx="563124" cy="558619"/>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id="{47E083E7-BB4C-4C68-8894-E1185CCE478B}"/>
                </a:ext>
              </a:extLst>
            </p:cNvPr>
            <p:cNvSpPr/>
            <p:nvPr/>
          </p:nvSpPr>
          <p:spPr>
            <a:xfrm>
              <a:off x="10524814" y="1876042"/>
              <a:ext cx="185936" cy="138371"/>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A303229-68D9-4F64-96A1-276F451D9CE9}"/>
                </a:ext>
              </a:extLst>
            </p:cNvPr>
            <p:cNvSpPr/>
            <p:nvPr/>
          </p:nvSpPr>
          <p:spPr>
            <a:xfrm>
              <a:off x="10925676" y="2126505"/>
              <a:ext cx="207558" cy="112427"/>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6C28CD-A16D-42C2-AA83-4E1BC90825E1}"/>
                </a:ext>
              </a:extLst>
            </p:cNvPr>
            <p:cNvSpPr/>
            <p:nvPr/>
          </p:nvSpPr>
          <p:spPr>
            <a:xfrm>
              <a:off x="11004127" y="2075118"/>
              <a:ext cx="142696" cy="121076"/>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55A8FA9-0385-444C-8B81-2428754B2685}"/>
                </a:ext>
              </a:extLst>
            </p:cNvPr>
            <p:cNvSpPr/>
            <p:nvPr/>
          </p:nvSpPr>
          <p:spPr>
            <a:xfrm>
              <a:off x="10841578" y="953039"/>
              <a:ext cx="665914" cy="77834"/>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667E06-DC25-4D7F-87A4-868711F9DA6B}"/>
                </a:ext>
              </a:extLst>
            </p:cNvPr>
            <p:cNvSpPr/>
            <p:nvPr/>
          </p:nvSpPr>
          <p:spPr>
            <a:xfrm>
              <a:off x="10728735" y="1770729"/>
              <a:ext cx="441060" cy="23782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D163A48-A625-4EAC-9F67-CF014897D8F8}"/>
                </a:ext>
              </a:extLst>
            </p:cNvPr>
            <p:cNvSpPr/>
            <p:nvPr/>
          </p:nvSpPr>
          <p:spPr>
            <a:xfrm>
              <a:off x="11039622" y="2170278"/>
              <a:ext cx="95131" cy="25945"/>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
        <p:nvSpPr>
          <p:cNvPr id="69" name="Text Placeholder 9">
            <a:extLst>
              <a:ext uri="{FF2B5EF4-FFF2-40B4-BE49-F238E27FC236}">
                <a16:creationId xmlns:a16="http://schemas.microsoft.com/office/drawing/2014/main" id="{09328019-552A-4D8D-A2FA-EC8410BE3A05}"/>
              </a:ext>
            </a:extLst>
          </p:cNvPr>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627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59" r:id="rId3"/>
    <p:sldLayoutId id="2147483760" r:id="rId4"/>
    <p:sldLayoutId id="2147483761" r:id="rId5"/>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36" r:id="rId3"/>
    <p:sldLayoutId id="2147483753" r:id="rId4"/>
    <p:sldLayoutId id="2147483756" r:id="rId5"/>
    <p:sldLayoutId id="2147483745" r:id="rId6"/>
    <p:sldLayoutId id="2147483757" r:id="rId7"/>
    <p:sldLayoutId id="2147483752" r:id="rId8"/>
    <p:sldLayoutId id="2147483742" r:id="rId9"/>
    <p:sldLayoutId id="2147483737" r:id="rId10"/>
    <p:sldLayoutId id="2147483743" r:id="rId11"/>
    <p:sldLayoutId id="2147483741" r:id="rId12"/>
    <p:sldLayoutId id="2147483747" r:id="rId13"/>
    <p:sldLayoutId id="2147483748" r:id="rId14"/>
    <p:sldLayoutId id="2147483749" r:id="rId15"/>
    <p:sldLayoutId id="2147483750" r:id="rId16"/>
    <p:sldLayoutId id="2147483758"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link.springer.com/" TargetMode="External"/><Relationship Id="rId2" Type="http://schemas.openxmlformats.org/officeDocument/2006/relationships/hyperlink" Target="https://www.isis.vanderbilt.edu/"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dephub.go.id/post/read/kolaborasi-penyelenggaraan-angkutan-massal-perkotaan-mengurai-kemacetan-kota-padat-penduduk" TargetMode="External"/><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www.greenpeace.org/indonesia/cerita/57979/jakarta-dan-tantangan-transformasi-transportasinya/" TargetMode="External"/><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167342" y="1577916"/>
            <a:ext cx="8723907" cy="3046988"/>
          </a:xfrm>
          <a:prstGeom prst="rect">
            <a:avLst/>
          </a:prstGeom>
          <a:noFill/>
          <a:effectLst>
            <a:reflection blurRad="6350" stA="52000" endA="300" endPos="35000" dir="5400000" sy="-100000" algn="bl" rotWithShape="0"/>
          </a:effectLst>
        </p:spPr>
        <p:txBody>
          <a:bodyPr wrap="square" rtlCol="0" anchor="ctr">
            <a:spAutoFit/>
          </a:bodyPr>
          <a:lstStyle/>
          <a:p>
            <a:pPr algn="ctr"/>
            <a:r>
              <a:rPr lang="en-US" sz="4800" b="1" dirty="0">
                <a:ln>
                  <a:solidFill>
                    <a:schemeClr val="tx1"/>
                  </a:solidFill>
                </a:ln>
                <a:solidFill>
                  <a:schemeClr val="bg1"/>
                </a:solidFill>
                <a:cs typeface="Arial" pitchFamily="34" charset="0"/>
              </a:rPr>
              <a:t> </a:t>
            </a:r>
            <a:r>
              <a:rPr lang="en-US" sz="4800" b="1" dirty="0" err="1">
                <a:ln>
                  <a:solidFill>
                    <a:schemeClr val="tx1"/>
                  </a:solidFill>
                </a:ln>
                <a:solidFill>
                  <a:schemeClr val="bg1"/>
                </a:solidFill>
                <a:cs typeface="Arial" pitchFamily="34" charset="0"/>
              </a:rPr>
              <a:t>Sistem</a:t>
            </a:r>
            <a:r>
              <a:rPr lang="en-US" sz="4800" b="1" dirty="0">
                <a:ln>
                  <a:solidFill>
                    <a:schemeClr val="tx1"/>
                  </a:solidFill>
                </a:ln>
                <a:solidFill>
                  <a:schemeClr val="bg1"/>
                </a:solidFill>
                <a:cs typeface="Arial" pitchFamily="34" charset="0"/>
              </a:rPr>
              <a:t> </a:t>
            </a:r>
            <a:r>
              <a:rPr lang="en-US" sz="4800" b="1" dirty="0" err="1">
                <a:ln>
                  <a:solidFill>
                    <a:schemeClr val="tx1"/>
                  </a:solidFill>
                </a:ln>
                <a:solidFill>
                  <a:schemeClr val="bg1"/>
                </a:solidFill>
                <a:cs typeface="Arial" pitchFamily="34" charset="0"/>
              </a:rPr>
              <a:t>Penjadwalan</a:t>
            </a:r>
            <a:r>
              <a:rPr lang="en-US" sz="4800" b="1" dirty="0">
                <a:ln>
                  <a:solidFill>
                    <a:schemeClr val="tx1"/>
                  </a:solidFill>
                </a:ln>
                <a:solidFill>
                  <a:schemeClr val="bg1"/>
                </a:solidFill>
                <a:cs typeface="Arial" pitchFamily="34" charset="0"/>
              </a:rPr>
              <a:t> </a:t>
            </a:r>
            <a:r>
              <a:rPr lang="en-US" sz="4800" b="1" dirty="0" err="1">
                <a:ln>
                  <a:solidFill>
                    <a:schemeClr val="tx1"/>
                  </a:solidFill>
                </a:ln>
                <a:solidFill>
                  <a:schemeClr val="bg1"/>
                </a:solidFill>
                <a:cs typeface="Arial" pitchFamily="34" charset="0"/>
              </a:rPr>
              <a:t>Transportasi</a:t>
            </a:r>
            <a:r>
              <a:rPr lang="en-US" sz="4800" b="1" dirty="0">
                <a:ln>
                  <a:solidFill>
                    <a:schemeClr val="tx1"/>
                  </a:solidFill>
                </a:ln>
                <a:solidFill>
                  <a:schemeClr val="bg1"/>
                </a:solidFill>
                <a:cs typeface="Arial" pitchFamily="34" charset="0"/>
              </a:rPr>
              <a:t> Publik</a:t>
            </a:r>
            <a:endParaRPr lang="en-US" altLang="ko-KR" sz="4800" b="1" dirty="0">
              <a:ln>
                <a:solidFill>
                  <a:schemeClr val="tx1"/>
                </a:solidFill>
              </a:ln>
              <a:solidFill>
                <a:schemeClr val="bg1"/>
              </a:solidFill>
              <a:cs typeface="Arial" pitchFamily="34" charset="0"/>
            </a:endParaRPr>
          </a:p>
          <a:p>
            <a:pPr algn="ctr"/>
            <a:r>
              <a:rPr lang="en-US" sz="4800" b="1" dirty="0" err="1">
                <a:ln>
                  <a:solidFill>
                    <a:schemeClr val="tx1"/>
                  </a:solidFill>
                </a:ln>
                <a:solidFill>
                  <a:schemeClr val="bg1"/>
                </a:solidFill>
              </a:rPr>
              <a:t>Algoritma</a:t>
            </a:r>
            <a:r>
              <a:rPr lang="en-US" sz="4800" b="1" dirty="0">
                <a:ln>
                  <a:solidFill>
                    <a:schemeClr val="tx1"/>
                  </a:solidFill>
                </a:ln>
                <a:solidFill>
                  <a:schemeClr val="bg1"/>
                </a:solidFill>
              </a:rPr>
              <a:t> </a:t>
            </a:r>
          </a:p>
          <a:p>
            <a:pPr algn="ctr"/>
            <a:r>
              <a:rPr lang="en-US" sz="4800" b="1" u="sng" dirty="0">
                <a:ln>
                  <a:solidFill>
                    <a:schemeClr val="tx1"/>
                  </a:solidFill>
                </a:ln>
                <a:solidFill>
                  <a:schemeClr val="bg1"/>
                </a:solidFill>
              </a:rPr>
              <a:t>Divide and Conquer</a:t>
            </a:r>
            <a:endParaRPr lang="ko-KR" altLang="en-US" sz="4800" b="1" u="sng" dirty="0">
              <a:ln>
                <a:solidFill>
                  <a:schemeClr val="tx1"/>
                </a:solidFill>
              </a:ln>
              <a:solidFill>
                <a:schemeClr val="bg1"/>
              </a:solidFill>
              <a:cs typeface="Arial" pitchFamily="34" charset="0"/>
            </a:endParaRP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1100588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B3B5CD0-5CF5-47F3-B61D-2356728D438E}"/>
              </a:ext>
            </a:extLst>
          </p:cNvPr>
          <p:cNvGrpSpPr/>
          <p:nvPr/>
        </p:nvGrpSpPr>
        <p:grpSpPr>
          <a:xfrm>
            <a:off x="9044595" y="770054"/>
            <a:ext cx="2136217" cy="4092370"/>
            <a:chOff x="5079718" y="2613499"/>
            <a:chExt cx="2136217" cy="4092370"/>
          </a:xfrm>
        </p:grpSpPr>
        <p:sp>
          <p:nvSpPr>
            <p:cNvPr id="4" name="Freeform: Shape 3">
              <a:extLst>
                <a:ext uri="{FF2B5EF4-FFF2-40B4-BE49-F238E27FC236}">
                  <a16:creationId xmlns:a16="http://schemas.microsoft.com/office/drawing/2014/main" id="{ED8D5465-DE00-4E6E-96A7-49F05341B4BF}"/>
                </a:ext>
              </a:extLst>
            </p:cNvPr>
            <p:cNvSpPr/>
            <p:nvPr/>
          </p:nvSpPr>
          <p:spPr>
            <a:xfrm>
              <a:off x="6507610" y="2613499"/>
              <a:ext cx="112432" cy="1028757"/>
            </a:xfrm>
            <a:custGeom>
              <a:avLst/>
              <a:gdLst>
                <a:gd name="connsiteX0" fmla="*/ 0 w 112432"/>
                <a:gd name="connsiteY0" fmla="*/ 0 h 1028757"/>
                <a:gd name="connsiteX1" fmla="*/ 113557 w 112432"/>
                <a:gd name="connsiteY1" fmla="*/ 0 h 1028757"/>
                <a:gd name="connsiteX2" fmla="*/ 113557 w 112432"/>
                <a:gd name="connsiteY2" fmla="*/ 1029881 h 1028757"/>
                <a:gd name="connsiteX3" fmla="*/ 0 w 112432"/>
                <a:gd name="connsiteY3" fmla="*/ 1029881 h 1028757"/>
              </a:gdLst>
              <a:ahLst/>
              <a:cxnLst>
                <a:cxn ang="0">
                  <a:pos x="connsiteX0" y="connsiteY0"/>
                </a:cxn>
                <a:cxn ang="0">
                  <a:pos x="connsiteX1" y="connsiteY1"/>
                </a:cxn>
                <a:cxn ang="0">
                  <a:pos x="connsiteX2" y="connsiteY2"/>
                </a:cxn>
                <a:cxn ang="0">
                  <a:pos x="connsiteX3" y="connsiteY3"/>
                </a:cxn>
              </a:cxnLst>
              <a:rect l="l" t="t" r="r" b="b"/>
              <a:pathLst>
                <a:path w="112432" h="1028757">
                  <a:moveTo>
                    <a:pt x="0" y="0"/>
                  </a:moveTo>
                  <a:lnTo>
                    <a:pt x="113557" y="0"/>
                  </a:lnTo>
                  <a:lnTo>
                    <a:pt x="113557" y="1029881"/>
                  </a:lnTo>
                  <a:lnTo>
                    <a:pt x="0" y="1029881"/>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dirty="0"/>
            </a:p>
          </p:txBody>
        </p:sp>
        <p:grpSp>
          <p:nvGrpSpPr>
            <p:cNvPr id="5" name="Group 4">
              <a:extLst>
                <a:ext uri="{FF2B5EF4-FFF2-40B4-BE49-F238E27FC236}">
                  <a16:creationId xmlns:a16="http://schemas.microsoft.com/office/drawing/2014/main" id="{31654ECE-E3C1-4D12-9072-DDF3B1468548}"/>
                </a:ext>
              </a:extLst>
            </p:cNvPr>
            <p:cNvGrpSpPr/>
            <p:nvPr/>
          </p:nvGrpSpPr>
          <p:grpSpPr>
            <a:xfrm>
              <a:off x="6506834" y="2638613"/>
              <a:ext cx="114946" cy="1063378"/>
              <a:chOff x="6506834" y="2638613"/>
              <a:chExt cx="112433" cy="1063378"/>
            </a:xfrm>
          </p:grpSpPr>
          <p:sp>
            <p:nvSpPr>
              <p:cNvPr id="18" name="Parallelogram 17">
                <a:extLst>
                  <a:ext uri="{FF2B5EF4-FFF2-40B4-BE49-F238E27FC236}">
                    <a16:creationId xmlns:a16="http://schemas.microsoft.com/office/drawing/2014/main" id="{2B06F302-E7C2-4EEC-9E79-173F38AE532D}"/>
                  </a:ext>
                </a:extLst>
              </p:cNvPr>
              <p:cNvSpPr/>
              <p:nvPr/>
            </p:nvSpPr>
            <p:spPr>
              <a:xfrm rot="16200000">
                <a:off x="6479597" y="2665850"/>
                <a:ext cx="166908" cy="112433"/>
              </a:xfrm>
              <a:prstGeom prst="parallelogram">
                <a:avLst>
                  <a:gd name="adj" fmla="val 6068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71F74BB3-A46F-4BA1-811A-B1194BC6FB39}"/>
                  </a:ext>
                </a:extLst>
              </p:cNvPr>
              <p:cNvSpPr/>
              <p:nvPr/>
            </p:nvSpPr>
            <p:spPr>
              <a:xfrm rot="16200000">
                <a:off x="6479597" y="2845144"/>
                <a:ext cx="166908" cy="112433"/>
              </a:xfrm>
              <a:prstGeom prst="parallelogram">
                <a:avLst>
                  <a:gd name="adj" fmla="val 6068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A282BD37-BB0F-4A58-B641-53C674E9EB55}"/>
                  </a:ext>
                </a:extLst>
              </p:cNvPr>
              <p:cNvSpPr/>
              <p:nvPr/>
            </p:nvSpPr>
            <p:spPr>
              <a:xfrm rot="16200000">
                <a:off x="6479597" y="3024438"/>
                <a:ext cx="166908" cy="112433"/>
              </a:xfrm>
              <a:prstGeom prst="parallelogram">
                <a:avLst>
                  <a:gd name="adj" fmla="val 6068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0CBA5B28-F5BC-48A3-B21A-4F66A547E99D}"/>
                  </a:ext>
                </a:extLst>
              </p:cNvPr>
              <p:cNvSpPr/>
              <p:nvPr/>
            </p:nvSpPr>
            <p:spPr>
              <a:xfrm rot="16200000">
                <a:off x="6479597" y="3203732"/>
                <a:ext cx="166908" cy="112433"/>
              </a:xfrm>
              <a:prstGeom prst="parallelogram">
                <a:avLst>
                  <a:gd name="adj" fmla="val 6068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4F1EFF71-3F3C-431A-8AFD-D420419496D2}"/>
                  </a:ext>
                </a:extLst>
              </p:cNvPr>
              <p:cNvSpPr/>
              <p:nvPr/>
            </p:nvSpPr>
            <p:spPr>
              <a:xfrm rot="16200000">
                <a:off x="6479597" y="3383026"/>
                <a:ext cx="166908" cy="112433"/>
              </a:xfrm>
              <a:prstGeom prst="parallelogram">
                <a:avLst>
                  <a:gd name="adj" fmla="val 6068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CD1090AB-3EE2-40E1-9767-C94D6E9DD38D}"/>
                  </a:ext>
                </a:extLst>
              </p:cNvPr>
              <p:cNvSpPr/>
              <p:nvPr/>
            </p:nvSpPr>
            <p:spPr>
              <a:xfrm rot="16200000">
                <a:off x="6479597" y="3562320"/>
                <a:ext cx="166908" cy="112433"/>
              </a:xfrm>
              <a:prstGeom prst="parallelogram">
                <a:avLst>
                  <a:gd name="adj" fmla="val 6068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sp>
          <p:nvSpPr>
            <p:cNvPr id="6" name="Freeform: Shape 5">
              <a:extLst>
                <a:ext uri="{FF2B5EF4-FFF2-40B4-BE49-F238E27FC236}">
                  <a16:creationId xmlns:a16="http://schemas.microsoft.com/office/drawing/2014/main" id="{23043094-DF69-4D4E-A7D4-2FF1A9BB67B7}"/>
                </a:ext>
              </a:extLst>
            </p:cNvPr>
            <p:cNvSpPr/>
            <p:nvPr/>
          </p:nvSpPr>
          <p:spPr>
            <a:xfrm>
              <a:off x="5423199" y="6621545"/>
              <a:ext cx="1456001" cy="84324"/>
            </a:xfrm>
            <a:custGeom>
              <a:avLst/>
              <a:gdLst>
                <a:gd name="connsiteX0" fmla="*/ 0 w 1456000"/>
                <a:gd name="connsiteY0" fmla="*/ 0 h 84324"/>
                <a:gd name="connsiteX1" fmla="*/ 1457125 w 1456000"/>
                <a:gd name="connsiteY1" fmla="*/ 0 h 84324"/>
                <a:gd name="connsiteX2" fmla="*/ 1457125 w 1456000"/>
                <a:gd name="connsiteY2" fmla="*/ 88822 h 84324"/>
                <a:gd name="connsiteX3" fmla="*/ 0 w 1456000"/>
                <a:gd name="connsiteY3" fmla="*/ 88822 h 84324"/>
              </a:gdLst>
              <a:ahLst/>
              <a:cxnLst>
                <a:cxn ang="0">
                  <a:pos x="connsiteX0" y="connsiteY0"/>
                </a:cxn>
                <a:cxn ang="0">
                  <a:pos x="connsiteX1" y="connsiteY1"/>
                </a:cxn>
                <a:cxn ang="0">
                  <a:pos x="connsiteX2" y="connsiteY2"/>
                </a:cxn>
                <a:cxn ang="0">
                  <a:pos x="connsiteX3" y="connsiteY3"/>
                </a:cxn>
              </a:cxnLst>
              <a:rect l="l" t="t" r="r" b="b"/>
              <a:pathLst>
                <a:path w="1456000" h="84324">
                  <a:moveTo>
                    <a:pt x="0" y="0"/>
                  </a:moveTo>
                  <a:lnTo>
                    <a:pt x="1457125" y="0"/>
                  </a:lnTo>
                  <a:lnTo>
                    <a:pt x="1457125" y="88822"/>
                  </a:lnTo>
                  <a:lnTo>
                    <a:pt x="0" y="88822"/>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7" name="Freeform: Shape 6">
              <a:extLst>
                <a:ext uri="{FF2B5EF4-FFF2-40B4-BE49-F238E27FC236}">
                  <a16:creationId xmlns:a16="http://schemas.microsoft.com/office/drawing/2014/main" id="{85B260FD-63B5-45DD-96DD-20D4C092E2DE}"/>
                </a:ext>
              </a:extLst>
            </p:cNvPr>
            <p:cNvSpPr/>
            <p:nvPr/>
          </p:nvSpPr>
          <p:spPr>
            <a:xfrm>
              <a:off x="5266356" y="4017047"/>
              <a:ext cx="1764628" cy="2607310"/>
            </a:xfrm>
            <a:custGeom>
              <a:avLst/>
              <a:gdLst>
                <a:gd name="connsiteX0" fmla="*/ 1539763 w 1759568"/>
                <a:gd name="connsiteY0" fmla="*/ 2585947 h 2602811"/>
                <a:gd name="connsiteX1" fmla="*/ 224303 w 1759568"/>
                <a:gd name="connsiteY1" fmla="*/ 2607309 h 2602811"/>
                <a:gd name="connsiteX2" fmla="*/ 0 w 1759568"/>
                <a:gd name="connsiteY2" fmla="*/ 0 h 2602811"/>
                <a:gd name="connsiteX3" fmla="*/ 1764628 w 1759568"/>
                <a:gd name="connsiteY3" fmla="*/ 0 h 2602811"/>
                <a:gd name="connsiteX0" fmla="*/ 1536685 w 1764628"/>
                <a:gd name="connsiteY0" fmla="*/ 2601341 h 2607309"/>
                <a:gd name="connsiteX1" fmla="*/ 224303 w 1764628"/>
                <a:gd name="connsiteY1" fmla="*/ 2607309 h 2607309"/>
                <a:gd name="connsiteX2" fmla="*/ 0 w 1764628"/>
                <a:gd name="connsiteY2" fmla="*/ 0 h 2607309"/>
                <a:gd name="connsiteX3" fmla="*/ 1764628 w 1764628"/>
                <a:gd name="connsiteY3" fmla="*/ 0 h 2607309"/>
                <a:gd name="connsiteX4" fmla="*/ 1536685 w 1764628"/>
                <a:gd name="connsiteY4" fmla="*/ 2601341 h 260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28" h="2607309">
                  <a:moveTo>
                    <a:pt x="1536685" y="2601341"/>
                  </a:moveTo>
                  <a:lnTo>
                    <a:pt x="224303" y="2607309"/>
                  </a:lnTo>
                  <a:lnTo>
                    <a:pt x="0" y="0"/>
                  </a:lnTo>
                  <a:lnTo>
                    <a:pt x="1764628" y="0"/>
                  </a:lnTo>
                  <a:cubicBezTo>
                    <a:pt x="1689673" y="861982"/>
                    <a:pt x="1611640" y="1739359"/>
                    <a:pt x="1536685" y="2601341"/>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8" name="Freeform: Shape 7">
              <a:extLst>
                <a:ext uri="{FF2B5EF4-FFF2-40B4-BE49-F238E27FC236}">
                  <a16:creationId xmlns:a16="http://schemas.microsoft.com/office/drawing/2014/main" id="{CC27F120-2CB4-483D-9E67-46785BCCE5AF}"/>
                </a:ext>
              </a:extLst>
            </p:cNvPr>
            <p:cNvSpPr/>
            <p:nvPr/>
          </p:nvSpPr>
          <p:spPr>
            <a:xfrm>
              <a:off x="6199545" y="4017047"/>
              <a:ext cx="830315" cy="2608381"/>
            </a:xfrm>
            <a:custGeom>
              <a:avLst/>
              <a:gdLst>
                <a:gd name="connsiteX0" fmla="*/ 0 w 809513"/>
                <a:gd name="connsiteY0" fmla="*/ 2596066 h 2591568"/>
                <a:gd name="connsiteX1" fmla="*/ 588022 w 809513"/>
                <a:gd name="connsiteY1" fmla="*/ 2586509 h 2591568"/>
                <a:gd name="connsiteX2" fmla="*/ 813449 w 809513"/>
                <a:gd name="connsiteY2" fmla="*/ 0 h 2591568"/>
                <a:gd name="connsiteX3" fmla="*/ 0 w 809513"/>
                <a:gd name="connsiteY3" fmla="*/ 0 h 2591568"/>
                <a:gd name="connsiteX0" fmla="*/ 0 w 813449"/>
                <a:gd name="connsiteY0" fmla="*/ 2608381 h 2608381"/>
                <a:gd name="connsiteX1" fmla="*/ 588022 w 813449"/>
                <a:gd name="connsiteY1" fmla="*/ 2586509 h 2608381"/>
                <a:gd name="connsiteX2" fmla="*/ 813449 w 813449"/>
                <a:gd name="connsiteY2" fmla="*/ 0 h 2608381"/>
                <a:gd name="connsiteX3" fmla="*/ 0 w 813449"/>
                <a:gd name="connsiteY3" fmla="*/ 0 h 2608381"/>
                <a:gd name="connsiteX4" fmla="*/ 0 w 813449"/>
                <a:gd name="connsiteY4" fmla="*/ 2608381 h 2608381"/>
                <a:gd name="connsiteX0" fmla="*/ 0 w 813449"/>
                <a:gd name="connsiteY0" fmla="*/ 2608381 h 2608381"/>
                <a:gd name="connsiteX1" fmla="*/ 584943 w 813449"/>
                <a:gd name="connsiteY1" fmla="*/ 2604981 h 2608381"/>
                <a:gd name="connsiteX2" fmla="*/ 813449 w 813449"/>
                <a:gd name="connsiteY2" fmla="*/ 0 h 2608381"/>
                <a:gd name="connsiteX3" fmla="*/ 0 w 813449"/>
                <a:gd name="connsiteY3" fmla="*/ 0 h 2608381"/>
                <a:gd name="connsiteX4" fmla="*/ 0 w 813449"/>
                <a:gd name="connsiteY4" fmla="*/ 2608381 h 2608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449" h="2608381">
                  <a:moveTo>
                    <a:pt x="0" y="2608381"/>
                  </a:moveTo>
                  <a:lnTo>
                    <a:pt x="584943" y="2604981"/>
                  </a:lnTo>
                  <a:lnTo>
                    <a:pt x="813449" y="0"/>
                  </a:lnTo>
                  <a:lnTo>
                    <a:pt x="0" y="0"/>
                  </a:lnTo>
                  <a:lnTo>
                    <a:pt x="0" y="2608381"/>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9" name="Freeform: Shape 8">
              <a:extLst>
                <a:ext uri="{FF2B5EF4-FFF2-40B4-BE49-F238E27FC236}">
                  <a16:creationId xmlns:a16="http://schemas.microsoft.com/office/drawing/2014/main" id="{C0B7BA55-CF6E-4461-B8F3-C2209209C40F}"/>
                </a:ext>
              </a:extLst>
            </p:cNvPr>
            <p:cNvSpPr/>
            <p:nvPr/>
          </p:nvSpPr>
          <p:spPr>
            <a:xfrm>
              <a:off x="5339999" y="4832745"/>
              <a:ext cx="1613406" cy="730811"/>
            </a:xfrm>
            <a:custGeom>
              <a:avLst/>
              <a:gdLst>
                <a:gd name="connsiteX0" fmla="*/ 1556628 w 1613405"/>
                <a:gd name="connsiteY0" fmla="*/ 730811 h 730811"/>
                <a:gd name="connsiteX1" fmla="*/ 60714 w 1613405"/>
                <a:gd name="connsiteY1" fmla="*/ 730811 h 730811"/>
                <a:gd name="connsiteX2" fmla="*/ 0 w 1613405"/>
                <a:gd name="connsiteY2" fmla="*/ 0 h 730811"/>
                <a:gd name="connsiteX3" fmla="*/ 1618466 w 1613405"/>
                <a:gd name="connsiteY3" fmla="*/ 0 h 730811"/>
              </a:gdLst>
              <a:ahLst/>
              <a:cxnLst>
                <a:cxn ang="0">
                  <a:pos x="connsiteX0" y="connsiteY0"/>
                </a:cxn>
                <a:cxn ang="0">
                  <a:pos x="connsiteX1" y="connsiteY1"/>
                </a:cxn>
                <a:cxn ang="0">
                  <a:pos x="connsiteX2" y="connsiteY2"/>
                </a:cxn>
                <a:cxn ang="0">
                  <a:pos x="connsiteX3" y="connsiteY3"/>
                </a:cxn>
              </a:cxnLst>
              <a:rect l="l" t="t" r="r" b="b"/>
              <a:pathLst>
                <a:path w="1613405" h="730811">
                  <a:moveTo>
                    <a:pt x="1556628" y="730811"/>
                  </a:moveTo>
                  <a:lnTo>
                    <a:pt x="60714" y="730811"/>
                  </a:lnTo>
                  <a:lnTo>
                    <a:pt x="0" y="0"/>
                  </a:lnTo>
                  <a:lnTo>
                    <a:pt x="1618466"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10" name="Freeform: Shape 9">
              <a:extLst>
                <a:ext uri="{FF2B5EF4-FFF2-40B4-BE49-F238E27FC236}">
                  <a16:creationId xmlns:a16="http://schemas.microsoft.com/office/drawing/2014/main" id="{BA85F6BD-6FF7-4818-BFFE-F050AFC3B52E}"/>
                </a:ext>
              </a:extLst>
            </p:cNvPr>
            <p:cNvSpPr/>
            <p:nvPr/>
          </p:nvSpPr>
          <p:spPr>
            <a:xfrm>
              <a:off x="5856379" y="4938416"/>
              <a:ext cx="354162" cy="517189"/>
            </a:xfrm>
            <a:custGeom>
              <a:avLst/>
              <a:gdLst>
                <a:gd name="connsiteX0" fmla="*/ 343166 w 354162"/>
                <a:gd name="connsiteY0" fmla="*/ 506523 h 517189"/>
                <a:gd name="connsiteX1" fmla="*/ 49155 w 354162"/>
                <a:gd name="connsiteY1" fmla="*/ 413204 h 517189"/>
                <a:gd name="connsiteX2" fmla="*/ 54215 w 354162"/>
                <a:gd name="connsiteY2" fmla="*/ 101766 h 517189"/>
                <a:gd name="connsiteX3" fmla="*/ 353847 w 354162"/>
                <a:gd name="connsiteY3" fmla="*/ 18566 h 517189"/>
                <a:gd name="connsiteX4" fmla="*/ 334734 w 354162"/>
                <a:gd name="connsiteY4" fmla="*/ 42739 h 517189"/>
                <a:gd name="connsiteX5" fmla="*/ 193631 w 354162"/>
                <a:gd name="connsiteY5" fmla="*/ 42739 h 517189"/>
                <a:gd name="connsiteX6" fmla="*/ 36226 w 354162"/>
                <a:gd name="connsiteY6" fmla="*/ 223755 h 517189"/>
                <a:gd name="connsiteX7" fmla="*/ 257155 w 354162"/>
                <a:gd name="connsiteY7" fmla="*/ 487410 h 517189"/>
                <a:gd name="connsiteX8" fmla="*/ 346539 w 354162"/>
                <a:gd name="connsiteY8" fmla="*/ 475042 h 517189"/>
                <a:gd name="connsiteX9" fmla="*/ 343166 w 354162"/>
                <a:gd name="connsiteY9" fmla="*/ 506523 h 5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162" h="517189">
                  <a:moveTo>
                    <a:pt x="343166" y="506523"/>
                  </a:moveTo>
                  <a:cubicBezTo>
                    <a:pt x="238604" y="545312"/>
                    <a:pt x="117177" y="506523"/>
                    <a:pt x="49155" y="413204"/>
                  </a:cubicBezTo>
                  <a:cubicBezTo>
                    <a:pt x="-18304" y="320447"/>
                    <a:pt x="-16056" y="191712"/>
                    <a:pt x="54215" y="101766"/>
                  </a:cubicBezTo>
                  <a:cubicBezTo>
                    <a:pt x="126172" y="9572"/>
                    <a:pt x="249285" y="-24720"/>
                    <a:pt x="353847" y="18566"/>
                  </a:cubicBezTo>
                  <a:cubicBezTo>
                    <a:pt x="358345" y="35431"/>
                    <a:pt x="348226" y="40490"/>
                    <a:pt x="334734" y="42739"/>
                  </a:cubicBezTo>
                  <a:cubicBezTo>
                    <a:pt x="287512" y="31496"/>
                    <a:pt x="241415" y="26436"/>
                    <a:pt x="193631" y="42739"/>
                  </a:cubicBezTo>
                  <a:cubicBezTo>
                    <a:pt x="106496" y="73658"/>
                    <a:pt x="54215" y="132123"/>
                    <a:pt x="36226" y="223755"/>
                  </a:cubicBezTo>
                  <a:cubicBezTo>
                    <a:pt x="10928" y="350804"/>
                    <a:pt x="114928" y="487972"/>
                    <a:pt x="257155" y="487410"/>
                  </a:cubicBezTo>
                  <a:cubicBezTo>
                    <a:pt x="288074" y="487410"/>
                    <a:pt x="317307" y="480664"/>
                    <a:pt x="346539" y="475042"/>
                  </a:cubicBezTo>
                  <a:cubicBezTo>
                    <a:pt x="375772" y="489096"/>
                    <a:pt x="344853" y="495842"/>
                    <a:pt x="343166" y="506523"/>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11" name="Freeform: Shape 10">
              <a:extLst>
                <a:ext uri="{FF2B5EF4-FFF2-40B4-BE49-F238E27FC236}">
                  <a16:creationId xmlns:a16="http://schemas.microsoft.com/office/drawing/2014/main" id="{6F4DAFE5-F55B-46A5-9B20-001F31E075D1}"/>
                </a:ext>
              </a:extLst>
            </p:cNvPr>
            <p:cNvSpPr/>
            <p:nvPr/>
          </p:nvSpPr>
          <p:spPr>
            <a:xfrm>
              <a:off x="6192670" y="4956983"/>
              <a:ext cx="179892" cy="483460"/>
            </a:xfrm>
            <a:custGeom>
              <a:avLst/>
              <a:gdLst>
                <a:gd name="connsiteX0" fmla="*/ 6876 w 179891"/>
                <a:gd name="connsiteY0" fmla="*/ 487957 h 483459"/>
                <a:gd name="connsiteX1" fmla="*/ 10811 w 179891"/>
                <a:gd name="connsiteY1" fmla="*/ 464908 h 483459"/>
                <a:gd name="connsiteX2" fmla="*/ 29924 w 179891"/>
                <a:gd name="connsiteY2" fmla="*/ 445232 h 483459"/>
                <a:gd name="connsiteX3" fmla="*/ 148540 w 179891"/>
                <a:gd name="connsiteY3" fmla="*/ 283330 h 483459"/>
                <a:gd name="connsiteX4" fmla="*/ 22054 w 179891"/>
                <a:gd name="connsiteY4" fmla="*/ 36541 h 483459"/>
                <a:gd name="connsiteX5" fmla="*/ 130 w 179891"/>
                <a:gd name="connsiteY5" fmla="*/ 16303 h 483459"/>
                <a:gd name="connsiteX6" fmla="*/ 16994 w 179891"/>
                <a:gd name="connsiteY6" fmla="*/ 0 h 483459"/>
                <a:gd name="connsiteX7" fmla="*/ 185081 w 179891"/>
                <a:gd name="connsiteY7" fmla="*/ 247914 h 483459"/>
                <a:gd name="connsiteX8" fmla="*/ 6876 w 179891"/>
                <a:gd name="connsiteY8" fmla="*/ 487957 h 4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891" h="483459">
                  <a:moveTo>
                    <a:pt x="6876" y="487957"/>
                  </a:moveTo>
                  <a:cubicBezTo>
                    <a:pt x="2378" y="478962"/>
                    <a:pt x="12497" y="472779"/>
                    <a:pt x="10811" y="464908"/>
                  </a:cubicBezTo>
                  <a:cubicBezTo>
                    <a:pt x="9686" y="450854"/>
                    <a:pt x="21492" y="450292"/>
                    <a:pt x="29924" y="445232"/>
                  </a:cubicBezTo>
                  <a:cubicBezTo>
                    <a:pt x="91762" y="407568"/>
                    <a:pt x="138422" y="356411"/>
                    <a:pt x="148540" y="283330"/>
                  </a:cubicBezTo>
                  <a:cubicBezTo>
                    <a:pt x="162595" y="181016"/>
                    <a:pt x="126054" y="88822"/>
                    <a:pt x="22054" y="36541"/>
                  </a:cubicBezTo>
                  <a:cubicBezTo>
                    <a:pt x="13621" y="32043"/>
                    <a:pt x="-1557" y="33168"/>
                    <a:pt x="130" y="16303"/>
                  </a:cubicBezTo>
                  <a:cubicBezTo>
                    <a:pt x="5751" y="10681"/>
                    <a:pt x="11373" y="5059"/>
                    <a:pt x="16994" y="0"/>
                  </a:cubicBezTo>
                  <a:cubicBezTo>
                    <a:pt x="119870" y="38789"/>
                    <a:pt x="189016" y="140541"/>
                    <a:pt x="185081" y="247914"/>
                  </a:cubicBezTo>
                  <a:cubicBezTo>
                    <a:pt x="181146" y="359222"/>
                    <a:pt x="108627" y="456476"/>
                    <a:pt x="6876" y="487957"/>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12" name="Freeform: Shape 11">
              <a:extLst>
                <a:ext uri="{FF2B5EF4-FFF2-40B4-BE49-F238E27FC236}">
                  <a16:creationId xmlns:a16="http://schemas.microsoft.com/office/drawing/2014/main" id="{1906E186-0B9A-4D91-86D4-0AE56B87A689}"/>
                </a:ext>
              </a:extLst>
            </p:cNvPr>
            <p:cNvSpPr/>
            <p:nvPr/>
          </p:nvSpPr>
          <p:spPr>
            <a:xfrm>
              <a:off x="5879791" y="4962582"/>
              <a:ext cx="472216" cy="472216"/>
            </a:xfrm>
            <a:custGeom>
              <a:avLst/>
              <a:gdLst>
                <a:gd name="connsiteX0" fmla="*/ 313008 w 472216"/>
                <a:gd name="connsiteY0" fmla="*/ 10703 h 472216"/>
                <a:gd name="connsiteX1" fmla="*/ 458608 w 472216"/>
                <a:gd name="connsiteY1" fmla="*/ 154055 h 472216"/>
                <a:gd name="connsiteX2" fmla="*/ 350673 w 472216"/>
                <a:gd name="connsiteY2" fmla="*/ 444130 h 472216"/>
                <a:gd name="connsiteX3" fmla="*/ 323689 w 472216"/>
                <a:gd name="connsiteY3" fmla="*/ 459309 h 472216"/>
                <a:gd name="connsiteX4" fmla="*/ 132554 w 472216"/>
                <a:gd name="connsiteY4" fmla="*/ 449190 h 472216"/>
                <a:gd name="connsiteX5" fmla="*/ 12251 w 472216"/>
                <a:gd name="connsiteY5" fmla="*/ 161925 h 472216"/>
                <a:gd name="connsiteX6" fmla="*/ 280403 w 472216"/>
                <a:gd name="connsiteY6" fmla="*/ 3957 h 472216"/>
                <a:gd name="connsiteX7" fmla="*/ 313008 w 472216"/>
                <a:gd name="connsiteY7" fmla="*/ 10703 h 47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216" h="472216">
                  <a:moveTo>
                    <a:pt x="313008" y="10703"/>
                  </a:moveTo>
                  <a:cubicBezTo>
                    <a:pt x="381030" y="38811"/>
                    <a:pt x="432749" y="83784"/>
                    <a:pt x="458608" y="154055"/>
                  </a:cubicBezTo>
                  <a:cubicBezTo>
                    <a:pt x="499084" y="265363"/>
                    <a:pt x="454111" y="386227"/>
                    <a:pt x="350673" y="444130"/>
                  </a:cubicBezTo>
                  <a:cubicBezTo>
                    <a:pt x="341679" y="449190"/>
                    <a:pt x="332684" y="454249"/>
                    <a:pt x="323689" y="459309"/>
                  </a:cubicBezTo>
                  <a:cubicBezTo>
                    <a:pt x="258479" y="478422"/>
                    <a:pt x="194954" y="480109"/>
                    <a:pt x="132554" y="449190"/>
                  </a:cubicBezTo>
                  <a:cubicBezTo>
                    <a:pt x="26305" y="396909"/>
                    <a:pt x="-25413" y="273233"/>
                    <a:pt x="12251" y="161925"/>
                  </a:cubicBezTo>
                  <a:cubicBezTo>
                    <a:pt x="50478" y="49492"/>
                    <a:pt x="163473" y="-17405"/>
                    <a:pt x="280403" y="3957"/>
                  </a:cubicBezTo>
                  <a:cubicBezTo>
                    <a:pt x="291084" y="5644"/>
                    <a:pt x="302327" y="8454"/>
                    <a:pt x="313008" y="10703"/>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dirty="0"/>
            </a:p>
          </p:txBody>
        </p:sp>
        <p:sp>
          <p:nvSpPr>
            <p:cNvPr id="13" name="Freeform: Shape 12">
              <a:extLst>
                <a:ext uri="{FF2B5EF4-FFF2-40B4-BE49-F238E27FC236}">
                  <a16:creationId xmlns:a16="http://schemas.microsoft.com/office/drawing/2014/main" id="{BC06EA8B-272F-4FEB-859F-605FBECB578C}"/>
                </a:ext>
              </a:extLst>
            </p:cNvPr>
            <p:cNvSpPr/>
            <p:nvPr/>
          </p:nvSpPr>
          <p:spPr>
            <a:xfrm>
              <a:off x="5896419" y="4978288"/>
              <a:ext cx="314811" cy="438487"/>
            </a:xfrm>
            <a:custGeom>
              <a:avLst/>
              <a:gdLst>
                <a:gd name="connsiteX0" fmla="*/ 308186 w 314810"/>
                <a:gd name="connsiteY0" fmla="*/ 420554 h 438486"/>
                <a:gd name="connsiteX1" fmla="*/ 15299 w 314810"/>
                <a:gd name="connsiteY1" fmla="*/ 300813 h 438486"/>
                <a:gd name="connsiteX2" fmla="*/ 150218 w 314810"/>
                <a:gd name="connsiteY2" fmla="*/ 11862 h 438486"/>
                <a:gd name="connsiteX3" fmla="*/ 313808 w 314810"/>
                <a:gd name="connsiteY3" fmla="*/ 23105 h 438486"/>
                <a:gd name="connsiteX4" fmla="*/ 316618 w 314810"/>
                <a:gd name="connsiteY4" fmla="*/ 33786 h 438486"/>
                <a:gd name="connsiteX5" fmla="*/ 316618 w 314810"/>
                <a:gd name="connsiteY5" fmla="*/ 389635 h 438486"/>
                <a:gd name="connsiteX6" fmla="*/ 308186 w 314810"/>
                <a:gd name="connsiteY6" fmla="*/ 420554 h 43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810" h="438486">
                  <a:moveTo>
                    <a:pt x="308186" y="420554"/>
                  </a:moveTo>
                  <a:cubicBezTo>
                    <a:pt x="197440" y="472835"/>
                    <a:pt x="61397" y="417743"/>
                    <a:pt x="15299" y="300813"/>
                  </a:cubicBezTo>
                  <a:cubicBezTo>
                    <a:pt x="-30798" y="183884"/>
                    <a:pt x="31040" y="51213"/>
                    <a:pt x="150218" y="11862"/>
                  </a:cubicBezTo>
                  <a:cubicBezTo>
                    <a:pt x="205872" y="-6689"/>
                    <a:pt x="260964" y="-3879"/>
                    <a:pt x="313808" y="23105"/>
                  </a:cubicBezTo>
                  <a:cubicBezTo>
                    <a:pt x="315494" y="26478"/>
                    <a:pt x="316618" y="30413"/>
                    <a:pt x="316618" y="33786"/>
                  </a:cubicBezTo>
                  <a:cubicBezTo>
                    <a:pt x="317743" y="152403"/>
                    <a:pt x="317743" y="271019"/>
                    <a:pt x="316618" y="389635"/>
                  </a:cubicBezTo>
                  <a:cubicBezTo>
                    <a:pt x="316056" y="400878"/>
                    <a:pt x="312121" y="410435"/>
                    <a:pt x="308186" y="420554"/>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14" name="Freeform: Shape 13">
              <a:extLst>
                <a:ext uri="{FF2B5EF4-FFF2-40B4-BE49-F238E27FC236}">
                  <a16:creationId xmlns:a16="http://schemas.microsoft.com/office/drawing/2014/main" id="{308E2ACA-909C-4193-A82F-240D132010CC}"/>
                </a:ext>
              </a:extLst>
            </p:cNvPr>
            <p:cNvSpPr/>
            <p:nvPr/>
          </p:nvSpPr>
          <p:spPr>
            <a:xfrm>
              <a:off x="6199545" y="5001393"/>
              <a:ext cx="134919" cy="393514"/>
            </a:xfrm>
            <a:custGeom>
              <a:avLst/>
              <a:gdLst>
                <a:gd name="connsiteX0" fmla="*/ 5060 w 134918"/>
                <a:gd name="connsiteY0" fmla="*/ 397449 h 393513"/>
                <a:gd name="connsiteX1" fmla="*/ 0 w 134918"/>
                <a:gd name="connsiteY1" fmla="*/ 361470 h 393513"/>
                <a:gd name="connsiteX2" fmla="*/ 0 w 134918"/>
                <a:gd name="connsiteY2" fmla="*/ 39351 h 393513"/>
                <a:gd name="connsiteX3" fmla="*/ 10681 w 134918"/>
                <a:gd name="connsiteY3" fmla="*/ 0 h 393513"/>
                <a:gd name="connsiteX4" fmla="*/ 136043 w 134918"/>
                <a:gd name="connsiteY4" fmla="*/ 199005 h 393513"/>
                <a:gd name="connsiteX5" fmla="*/ 5060 w 134918"/>
                <a:gd name="connsiteY5" fmla="*/ 397449 h 39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918" h="393513">
                  <a:moveTo>
                    <a:pt x="5060" y="397449"/>
                  </a:moveTo>
                  <a:cubicBezTo>
                    <a:pt x="562" y="386206"/>
                    <a:pt x="0" y="373838"/>
                    <a:pt x="0" y="361470"/>
                  </a:cubicBezTo>
                  <a:cubicBezTo>
                    <a:pt x="0" y="254097"/>
                    <a:pt x="0" y="146724"/>
                    <a:pt x="0" y="39351"/>
                  </a:cubicBezTo>
                  <a:cubicBezTo>
                    <a:pt x="0" y="25297"/>
                    <a:pt x="0" y="11243"/>
                    <a:pt x="10681" y="0"/>
                  </a:cubicBezTo>
                  <a:cubicBezTo>
                    <a:pt x="87697" y="33168"/>
                    <a:pt x="136605" y="110746"/>
                    <a:pt x="136043" y="199005"/>
                  </a:cubicBezTo>
                  <a:cubicBezTo>
                    <a:pt x="136043" y="287265"/>
                    <a:pt x="84324" y="364843"/>
                    <a:pt x="5060" y="397449"/>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15" name="Freeform: Shape 14">
              <a:extLst>
                <a:ext uri="{FF2B5EF4-FFF2-40B4-BE49-F238E27FC236}">
                  <a16:creationId xmlns:a16="http://schemas.microsoft.com/office/drawing/2014/main" id="{FB3200EA-3AF7-41C0-8FCB-19603F8EECC9}"/>
                </a:ext>
              </a:extLst>
            </p:cNvPr>
            <p:cNvSpPr/>
            <p:nvPr/>
          </p:nvSpPr>
          <p:spPr>
            <a:xfrm>
              <a:off x="5273664" y="3712746"/>
              <a:ext cx="1753947" cy="45719"/>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16" name="Freeform: Shape 15">
              <a:extLst>
                <a:ext uri="{FF2B5EF4-FFF2-40B4-BE49-F238E27FC236}">
                  <a16:creationId xmlns:a16="http://schemas.microsoft.com/office/drawing/2014/main" id="{7AC4F17B-00AB-4F97-B2F2-85A7B9083099}"/>
                </a:ext>
              </a:extLst>
            </p:cNvPr>
            <p:cNvSpPr/>
            <p:nvPr/>
          </p:nvSpPr>
          <p:spPr>
            <a:xfrm>
              <a:off x="5079718" y="3749458"/>
              <a:ext cx="2136217" cy="269838"/>
            </a:xfrm>
            <a:custGeom>
              <a:avLst/>
              <a:gdLst>
                <a:gd name="connsiteX0" fmla="*/ 2137904 w 2136217"/>
                <a:gd name="connsiteY0" fmla="*/ 274335 h 269837"/>
                <a:gd name="connsiteX1" fmla="*/ 0 w 2136217"/>
                <a:gd name="connsiteY1" fmla="*/ 274335 h 269837"/>
                <a:gd name="connsiteX2" fmla="*/ 124800 w 2136217"/>
                <a:gd name="connsiteY2" fmla="*/ 37665 h 269837"/>
                <a:gd name="connsiteX3" fmla="*/ 187200 w 2136217"/>
                <a:gd name="connsiteY3" fmla="*/ 0 h 269837"/>
                <a:gd name="connsiteX4" fmla="*/ 1954076 w 2136217"/>
                <a:gd name="connsiteY4" fmla="*/ 8432 h 269837"/>
                <a:gd name="connsiteX5" fmla="*/ 2015914 w 2136217"/>
                <a:gd name="connsiteY5" fmla="*/ 46097 h 269837"/>
                <a:gd name="connsiteX6" fmla="*/ 2137904 w 2136217"/>
                <a:gd name="connsiteY6" fmla="*/ 274335 h 2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6217" h="269837">
                  <a:moveTo>
                    <a:pt x="2137904" y="274335"/>
                  </a:moveTo>
                  <a:lnTo>
                    <a:pt x="0" y="274335"/>
                  </a:lnTo>
                  <a:lnTo>
                    <a:pt x="124800" y="37665"/>
                  </a:lnTo>
                  <a:cubicBezTo>
                    <a:pt x="137168" y="14616"/>
                    <a:pt x="161341" y="0"/>
                    <a:pt x="187200" y="0"/>
                  </a:cubicBezTo>
                  <a:lnTo>
                    <a:pt x="1954076" y="8432"/>
                  </a:lnTo>
                  <a:cubicBezTo>
                    <a:pt x="1979936" y="8432"/>
                    <a:pt x="2003547" y="23049"/>
                    <a:pt x="2015914" y="46097"/>
                  </a:cubicBezTo>
                  <a:lnTo>
                    <a:pt x="2137904" y="274335"/>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17" name="Freeform: Shape 16">
              <a:extLst>
                <a:ext uri="{FF2B5EF4-FFF2-40B4-BE49-F238E27FC236}">
                  <a16:creationId xmlns:a16="http://schemas.microsoft.com/office/drawing/2014/main" id="{D3186D6D-DBC9-49C1-B718-FCA546D1451D}"/>
                </a:ext>
              </a:extLst>
            </p:cNvPr>
            <p:cNvSpPr/>
            <p:nvPr/>
          </p:nvSpPr>
          <p:spPr>
            <a:xfrm>
              <a:off x="5273664" y="3640398"/>
              <a:ext cx="1753947" cy="73081"/>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grpSp>
      <p:sp>
        <p:nvSpPr>
          <p:cNvPr id="24" name="Rectangle 3">
            <a:extLst>
              <a:ext uri="{FF2B5EF4-FFF2-40B4-BE49-F238E27FC236}">
                <a16:creationId xmlns:a16="http://schemas.microsoft.com/office/drawing/2014/main" id="{F1E9038A-1A53-42F6-856E-8FBE79B091DD}"/>
              </a:ext>
            </a:extLst>
          </p:cNvPr>
          <p:cNvSpPr>
            <a:spLocks noChangeArrowheads="1"/>
          </p:cNvSpPr>
          <p:nvPr/>
        </p:nvSpPr>
        <p:spPr bwMode="auto">
          <a:xfrm>
            <a:off x="260850" y="770054"/>
            <a:ext cx="7640431" cy="1261884"/>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1600" b="1">
                <a:ln w="3175">
                  <a:solidFill>
                    <a:schemeClr val="tx1">
                      <a:alpha val="25000"/>
                    </a:schemeClr>
                  </a:solidFill>
                </a:ln>
                <a:solidFill>
                  <a:schemeClr val="bg1"/>
                </a:solidFill>
                <a:latin typeface="Arial" panose="020B0604020202020204" pitchFamily="34" charset="0"/>
              </a:rPr>
              <a:t>1. </a:t>
            </a:r>
            <a:r>
              <a:rPr lang="en-US" sz="1600" b="1">
                <a:ln w="3175">
                  <a:solidFill>
                    <a:schemeClr val="tx1">
                      <a:alpha val="25000"/>
                    </a:schemeClr>
                  </a:solidFill>
                </a:ln>
                <a:solidFill>
                  <a:schemeClr val="bg1"/>
                </a:solidFill>
              </a:rPr>
              <a:t>Algoritma Divide and Conquer </a:t>
            </a:r>
          </a:p>
          <a:p>
            <a:pPr algn="just" defTabSz="914400" eaLnBrk="0" fontAlgn="base" hangingPunct="0">
              <a:spcBef>
                <a:spcPct val="0"/>
              </a:spcBef>
              <a:spcAft>
                <a:spcPct val="0"/>
              </a:spcAft>
            </a:pPr>
            <a:r>
              <a:rPr lang="en-US" sz="1500" b="1" i="1">
                <a:ln w="3175">
                  <a:solidFill>
                    <a:schemeClr val="tx1">
                      <a:alpha val="25000"/>
                    </a:schemeClr>
                  </a:solidFill>
                </a:ln>
                <a:solidFill>
                  <a:schemeClr val="bg1"/>
                </a:solidFill>
              </a:rPr>
              <a:t>Cormen et al. (2009) </a:t>
            </a:r>
            <a:r>
              <a:rPr lang="en-US" sz="1500">
                <a:ln w="3175">
                  <a:solidFill>
                    <a:schemeClr val="tx1">
                      <a:alpha val="25000"/>
                    </a:schemeClr>
                  </a:solidFill>
                </a:ln>
                <a:solidFill>
                  <a:schemeClr val="bg1"/>
                </a:solidFill>
              </a:rPr>
              <a:t>dalam bukunya</a:t>
            </a:r>
            <a:r>
              <a:rPr lang="en-US" sz="1500" b="1">
                <a:ln w="3175">
                  <a:solidFill>
                    <a:schemeClr val="tx1">
                      <a:alpha val="25000"/>
                    </a:schemeClr>
                  </a:solidFill>
                </a:ln>
                <a:solidFill>
                  <a:schemeClr val="bg1"/>
                </a:solidFill>
              </a:rPr>
              <a:t> </a:t>
            </a:r>
            <a:r>
              <a:rPr lang="en-US" sz="1500" b="1" i="1">
                <a:ln w="3175">
                  <a:solidFill>
                    <a:schemeClr val="tx1">
                      <a:alpha val="25000"/>
                    </a:schemeClr>
                  </a:solidFill>
                </a:ln>
                <a:solidFill>
                  <a:schemeClr val="bg1"/>
                </a:solidFill>
              </a:rPr>
              <a:t>"Introduction to Algorithms" </a:t>
            </a:r>
            <a:r>
              <a:rPr lang="en-US" sz="1500">
                <a:ln w="3175">
                  <a:solidFill>
                    <a:schemeClr val="tx1">
                      <a:alpha val="25000"/>
                    </a:schemeClr>
                  </a:solidFill>
                </a:ln>
                <a:solidFill>
                  <a:schemeClr val="bg1"/>
                </a:solidFill>
              </a:rPr>
              <a:t>menjelaskan bahwa algoritma divide and conquer membagi masalah menjadi submasalah yang lebih kecil, menyelesaikan submasalah secara rekursif, dan menggabungkan solusi submasalah untuk mendapatkan solusi masalah asli</a:t>
            </a:r>
            <a:r>
              <a:rPr lang="en-US" sz="1500">
                <a:ln w="3175">
                  <a:solidFill>
                    <a:schemeClr val="tx1">
                      <a:alpha val="25000"/>
                    </a:schemeClr>
                  </a:solidFill>
                </a:ln>
              </a:rPr>
              <a:t>.</a:t>
            </a:r>
            <a:endParaRPr kumimoji="0" lang="en-US" altLang="en-US" sz="1500" b="0" i="0" u="none" strike="noStrike" cap="none" normalizeH="0" baseline="0">
              <a:ln w="3175">
                <a:solidFill>
                  <a:schemeClr val="tx1">
                    <a:alpha val="25000"/>
                  </a:schemeClr>
                </a:solidFill>
              </a:ln>
              <a:solidFill>
                <a:schemeClr val="tx1"/>
              </a:solidFill>
              <a:effectLst/>
              <a:latin typeface="Arial" panose="020B0604020202020204" pitchFamily="34" charset="0"/>
            </a:endParaRPr>
          </a:p>
        </p:txBody>
      </p:sp>
      <p:sp>
        <p:nvSpPr>
          <p:cNvPr id="25" name="Rectangle 3">
            <a:extLst>
              <a:ext uri="{FF2B5EF4-FFF2-40B4-BE49-F238E27FC236}">
                <a16:creationId xmlns:a16="http://schemas.microsoft.com/office/drawing/2014/main" id="{300E04DF-4986-471F-B64F-AF006AE17886}"/>
              </a:ext>
            </a:extLst>
          </p:cNvPr>
          <p:cNvSpPr>
            <a:spLocks noChangeArrowheads="1"/>
          </p:cNvSpPr>
          <p:nvPr/>
        </p:nvSpPr>
        <p:spPr bwMode="auto">
          <a:xfrm>
            <a:off x="260850" y="2341565"/>
            <a:ext cx="7640431" cy="1969770"/>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1600" b="1">
                <a:ln w="3175">
                  <a:solidFill>
                    <a:schemeClr val="tx1">
                      <a:alpha val="25000"/>
                    </a:schemeClr>
                  </a:solidFill>
                </a:ln>
                <a:solidFill>
                  <a:schemeClr val="bg1"/>
                </a:solidFill>
              </a:rPr>
              <a:t>2. Data-Driven Optimization for Public Transit Scheduling</a:t>
            </a:r>
          </a:p>
          <a:p>
            <a:pPr algn="just" defTabSz="914400" eaLnBrk="0" fontAlgn="base" hangingPunct="0">
              <a:spcBef>
                <a:spcPct val="0"/>
              </a:spcBef>
              <a:spcAft>
                <a:spcPct val="0"/>
              </a:spcAft>
            </a:pPr>
            <a:r>
              <a:rPr lang="en-US" sz="1500" b="1" i="1">
                <a:ln w="3175">
                  <a:solidFill>
                    <a:schemeClr val="tx1">
                      <a:alpha val="25000"/>
                    </a:schemeClr>
                  </a:solidFill>
                </a:ln>
                <a:solidFill>
                  <a:schemeClr val="bg1"/>
                </a:solidFill>
                <a:hlinkClick r:id="rId2">
                  <a:extLst>
                    <a:ext uri="{A12FA001-AC4F-418D-AE19-62706E023703}">
                      <ahyp:hlinkClr xmlns:ahyp="http://schemas.microsoft.com/office/drawing/2018/hyperlinkcolor" val="tx"/>
                    </a:ext>
                  </a:extLst>
                </a:hlinkClick>
              </a:rPr>
              <a:t>Vanderbilt University jurnal Data-Driven Optimization</a:t>
            </a:r>
            <a:r>
              <a:rPr lang="en-US" sz="1500" b="1" i="1">
                <a:ln w="3175">
                  <a:solidFill>
                    <a:schemeClr val="tx1">
                      <a:alpha val="25000"/>
                    </a:schemeClr>
                  </a:solidFill>
                </a:ln>
                <a:solidFill>
                  <a:schemeClr val="bg1"/>
                </a:solidFill>
              </a:rPr>
              <a:t>, </a:t>
            </a:r>
            <a:r>
              <a:rPr lang="en-US" sz="1500">
                <a:ln w="3175">
                  <a:solidFill>
                    <a:schemeClr val="tx1">
                      <a:alpha val="25000"/>
                    </a:schemeClr>
                  </a:solidFill>
                </a:ln>
                <a:solidFill>
                  <a:schemeClr val="bg1"/>
                </a:solidFill>
              </a:rPr>
              <a:t>pada penelitian ini mengoptimalkan jadwal transportasi publik menggunakan data historis untuk meningkatkan ketepatan waktu dan efisiensi operasional. Metode ini menggunakan teknik pembagian waktu dan lokasi berdasarkan pola perjalanan, mirip dengan pendekatan Divide and Conquer. Optimasi dilakukan untuk memperbaiki konektivitas antar rute, mengurangi waktu tunggu, dan menyesuaikan jadwal dengan kebutuhan lokal.</a:t>
            </a:r>
            <a:endParaRPr lang="en-US" altLang="en-US" sz="1500" dirty="0">
              <a:ln w="3175">
                <a:solidFill>
                  <a:schemeClr val="tx1">
                    <a:alpha val="25000"/>
                  </a:schemeClr>
                </a:solidFill>
              </a:ln>
              <a:solidFill>
                <a:schemeClr val="bg1"/>
              </a:solidFill>
            </a:endParaRPr>
          </a:p>
        </p:txBody>
      </p:sp>
      <p:sp>
        <p:nvSpPr>
          <p:cNvPr id="26" name="Rectangle 3">
            <a:extLst>
              <a:ext uri="{FF2B5EF4-FFF2-40B4-BE49-F238E27FC236}">
                <a16:creationId xmlns:a16="http://schemas.microsoft.com/office/drawing/2014/main" id="{38BD5465-BEAD-490D-9A83-71EAACCE6F3C}"/>
              </a:ext>
            </a:extLst>
          </p:cNvPr>
          <p:cNvSpPr>
            <a:spLocks noChangeArrowheads="1"/>
          </p:cNvSpPr>
          <p:nvPr/>
        </p:nvSpPr>
        <p:spPr bwMode="auto">
          <a:xfrm>
            <a:off x="260850" y="4470662"/>
            <a:ext cx="7640431" cy="1492716"/>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it-IT" sz="1600" b="1">
                <a:ln>
                  <a:solidFill>
                    <a:schemeClr val="tx1">
                      <a:alpha val="25000"/>
                    </a:schemeClr>
                  </a:solidFill>
                </a:ln>
                <a:solidFill>
                  <a:schemeClr val="bg1"/>
                </a:solidFill>
              </a:rPr>
              <a:t>3. Optimasi Distribusi di Wilayah Kepulauan Indonesia</a:t>
            </a:r>
          </a:p>
          <a:p>
            <a:pPr algn="just" defTabSz="914400" eaLnBrk="0" fontAlgn="base" hangingPunct="0">
              <a:spcBef>
                <a:spcPct val="0"/>
              </a:spcBef>
              <a:spcAft>
                <a:spcPct val="0"/>
              </a:spcAft>
            </a:pPr>
            <a:r>
              <a:rPr lang="en-US" sz="1500" b="1" i="1">
                <a:ln w="3175">
                  <a:solidFill>
                    <a:schemeClr val="tx1">
                      <a:alpha val="25000"/>
                    </a:schemeClr>
                  </a:solidFill>
                </a:ln>
                <a:solidFill>
                  <a:schemeClr val="bg1"/>
                </a:solidFill>
                <a:hlinkClick r:id="rId3">
                  <a:extLst>
                    <a:ext uri="{A12FA001-AC4F-418D-AE19-62706E023703}">
                      <ahyp:hlinkClr xmlns:ahyp="http://schemas.microsoft.com/office/drawing/2018/hyperlinkcolor" val="tx"/>
                    </a:ext>
                  </a:extLst>
                </a:hlinkClick>
              </a:rPr>
              <a:t>Springer Open - Public Transport Optimization</a:t>
            </a:r>
            <a:r>
              <a:rPr lang="en-US" sz="1500" b="1" i="1">
                <a:ln w="3175">
                  <a:solidFill>
                    <a:schemeClr val="tx1">
                      <a:alpha val="25000"/>
                    </a:schemeClr>
                  </a:solidFill>
                </a:ln>
                <a:solidFill>
                  <a:schemeClr val="bg1"/>
                </a:solidFill>
              </a:rPr>
              <a:t>, </a:t>
            </a:r>
            <a:r>
              <a:rPr lang="en-US" sz="1500">
                <a:ln w="3175">
                  <a:solidFill>
                    <a:schemeClr val="tx1">
                      <a:alpha val="25000"/>
                    </a:schemeClr>
                  </a:solidFill>
                </a:ln>
                <a:solidFill>
                  <a:schemeClr val="bg1"/>
                </a:solidFill>
              </a:rPr>
              <a:t>Penelitian ini fokus pada mengintegrasikan jadwal antar moda transportasi menggunakan teknik pemisahan waktu dan lokasi. Dengan mengoordinasikan rute dan jadwal secara bersamaan, solusi ini mendukung peningkatan efisiensi transfer penumpang dan memaksimalkan kapasitas kendaraan.</a:t>
            </a:r>
            <a:endParaRPr lang="en-US" altLang="en-US" sz="1500">
              <a:ln w="3175">
                <a:solidFill>
                  <a:schemeClr val="tx1">
                    <a:alpha val="25000"/>
                  </a:schemeClr>
                </a:solidFill>
              </a:ln>
              <a:solidFill>
                <a:schemeClr val="bg1"/>
              </a:solidFill>
            </a:endParaRPr>
          </a:p>
        </p:txBody>
      </p:sp>
      <p:sp>
        <p:nvSpPr>
          <p:cNvPr id="27" name="TextBox 26">
            <a:extLst>
              <a:ext uri="{FF2B5EF4-FFF2-40B4-BE49-F238E27FC236}">
                <a16:creationId xmlns:a16="http://schemas.microsoft.com/office/drawing/2014/main" id="{6A3D912F-25F3-4936-9489-A8679B948A79}"/>
              </a:ext>
            </a:extLst>
          </p:cNvPr>
          <p:cNvSpPr txBox="1"/>
          <p:nvPr/>
        </p:nvSpPr>
        <p:spPr>
          <a:xfrm>
            <a:off x="10373941" y="5762865"/>
            <a:ext cx="1945549" cy="692497"/>
          </a:xfrm>
          <a:prstGeom prst="rect">
            <a:avLst/>
          </a:prstGeom>
          <a:noFill/>
        </p:spPr>
        <p:txBody>
          <a:bodyPr wrap="square" rtlCol="0" anchor="ctr">
            <a:spAutoFit/>
          </a:bodyPr>
          <a:lstStyle/>
          <a:p>
            <a:r>
              <a:rPr lang="en-US" sz="1300" b="1" i="1">
                <a:latin typeface="Times New Roman" panose="02020603050405020304" pitchFamily="18" charset="0"/>
                <a:cs typeface="Times New Roman" panose="02020603050405020304" pitchFamily="18" charset="0"/>
              </a:rPr>
              <a:t>“Remember to keep a clear head in difficult times.”</a:t>
            </a:r>
            <a:endParaRPr lang="ko-KR" altLang="en-US" sz="1300" b="1" i="1"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95FC27B-AF28-4EA0-91C8-711A72B05B21}"/>
              </a:ext>
            </a:extLst>
          </p:cNvPr>
          <p:cNvSpPr txBox="1"/>
          <p:nvPr/>
        </p:nvSpPr>
        <p:spPr>
          <a:xfrm>
            <a:off x="10374776" y="6455362"/>
            <a:ext cx="2970841" cy="261610"/>
          </a:xfrm>
          <a:prstGeom prst="rect">
            <a:avLst/>
          </a:prstGeom>
          <a:noFill/>
        </p:spPr>
        <p:txBody>
          <a:bodyPr wrap="square" rtlCol="0" anchor="ctr">
            <a:spAutoFit/>
          </a:bodyPr>
          <a:lstStyle/>
          <a:p>
            <a:r>
              <a:rPr lang="en-GB" altLang="ko-KR" sz="1100" i="1">
                <a:latin typeface="var(--global-heading-font-family)"/>
                <a:cs typeface="Arial" pitchFamily="34" charset="0"/>
              </a:rPr>
              <a:t>Horace</a:t>
            </a:r>
            <a:endParaRPr lang="ko-KR" altLang="en-US" sz="1100" i="1" dirty="0">
              <a:latin typeface="var(--global-heading-font-family)"/>
              <a:cs typeface="Arial" pitchFamily="34" charset="0"/>
            </a:endParaRPr>
          </a:p>
        </p:txBody>
      </p:sp>
    </p:spTree>
    <p:extLst>
      <p:ext uri="{BB962C8B-B14F-4D97-AF65-F5344CB8AC3E}">
        <p14:creationId xmlns:p14="http://schemas.microsoft.com/office/powerpoint/2010/main" val="2442467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929464" y="2459505"/>
            <a:ext cx="6105120" cy="1938992"/>
          </a:xfrm>
          <a:prstGeom prst="rect">
            <a:avLst/>
          </a:prstGeom>
          <a:noFill/>
          <a:effectLst/>
        </p:spPr>
        <p:txBody>
          <a:bodyPr wrap="square" rtlCol="0" anchor="ctr">
            <a:spAutoFit/>
          </a:bodyPr>
          <a:lstStyle/>
          <a:p>
            <a:pPr algn="ctr"/>
            <a:r>
              <a:rPr lang="en-GB" altLang="ko-KR" sz="4000" b="1">
                <a:ln>
                  <a:solidFill>
                    <a:schemeClr val="tx1"/>
                  </a:solidFill>
                </a:ln>
                <a:solidFill>
                  <a:schemeClr val="bg1"/>
                </a:solidFill>
                <a:effectLst>
                  <a:reflection stA="0" endPos="0" dist="50800" dir="5400000" sy="-100000" algn="bl" rotWithShape="0"/>
                </a:effectLst>
                <a:cs typeface="Arial" pitchFamily="34" charset="0"/>
              </a:rPr>
              <a:t>RELATED WORK USING ALGORITMA</a:t>
            </a:r>
          </a:p>
          <a:p>
            <a:pPr algn="ctr"/>
            <a:r>
              <a:rPr lang="en-GB" altLang="ko-KR" sz="4000" b="1">
                <a:ln>
                  <a:solidFill>
                    <a:schemeClr val="tx1"/>
                  </a:solidFill>
                </a:ln>
                <a:solidFill>
                  <a:schemeClr val="bg1"/>
                </a:solidFill>
                <a:effectLst>
                  <a:reflection stA="0" endPos="0" dist="50800" dir="5400000" sy="-100000" algn="bl" rotWithShape="0"/>
                </a:effectLst>
                <a:cs typeface="Arial" pitchFamily="34" charset="0"/>
              </a:rPr>
              <a:t>DIVIDE AND CONQUER </a:t>
            </a:r>
            <a:endParaRPr lang="en-US" altLang="ko-KR" sz="4000" b="1">
              <a:ln>
                <a:solidFill>
                  <a:schemeClr val="tx1"/>
                </a:solidFill>
              </a:ln>
              <a:solidFill>
                <a:schemeClr val="bg1"/>
              </a:solidFill>
              <a:effectLst>
                <a:reflection stA="0" endPos="0" dist="50800" dir="5400000" sy="-100000" algn="bl" rotWithShape="0"/>
              </a:effectLst>
              <a:cs typeface="Arial" pitchFamily="34" charset="0"/>
            </a:endParaRP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150653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93F9C06-D0C2-4F1A-87A1-8F133EC620D0}"/>
              </a:ext>
            </a:extLst>
          </p:cNvPr>
          <p:cNvCxnSpPr>
            <a:cxnSpLocks/>
          </p:cNvCxnSpPr>
          <p:nvPr/>
        </p:nvCxnSpPr>
        <p:spPr>
          <a:xfrm>
            <a:off x="7039420" y="314605"/>
            <a:ext cx="3992577" cy="6460855"/>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7A8209C-F589-47FB-A0EA-00AB4AB755A8}"/>
              </a:ext>
            </a:extLst>
          </p:cNvPr>
          <p:cNvCxnSpPr>
            <a:cxnSpLocks/>
          </p:cNvCxnSpPr>
          <p:nvPr/>
        </p:nvCxnSpPr>
        <p:spPr>
          <a:xfrm>
            <a:off x="7984199" y="396190"/>
            <a:ext cx="3992577" cy="6460855"/>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E0FE03-458B-4A7D-8A1E-A6D5DFD3E558}"/>
              </a:ext>
            </a:extLst>
          </p:cNvPr>
          <p:cNvCxnSpPr>
            <a:cxnSpLocks/>
          </p:cNvCxnSpPr>
          <p:nvPr/>
        </p:nvCxnSpPr>
        <p:spPr>
          <a:xfrm>
            <a:off x="7202559" y="1924113"/>
            <a:ext cx="2127564" cy="3447259"/>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EB1F4F-530D-457D-9833-AC98BFB00F92}"/>
              </a:ext>
            </a:extLst>
          </p:cNvPr>
          <p:cNvCxnSpPr>
            <a:cxnSpLocks/>
          </p:cNvCxnSpPr>
          <p:nvPr/>
        </p:nvCxnSpPr>
        <p:spPr>
          <a:xfrm>
            <a:off x="6620795" y="4881328"/>
            <a:ext cx="1167899" cy="1914960"/>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grpSp>
        <p:nvGrpSpPr>
          <p:cNvPr id="22" name="Graphic 3">
            <a:extLst>
              <a:ext uri="{FF2B5EF4-FFF2-40B4-BE49-F238E27FC236}">
                <a16:creationId xmlns:a16="http://schemas.microsoft.com/office/drawing/2014/main" id="{0AC31406-C83F-4C06-96AF-22DBA93A31FF}"/>
              </a:ext>
            </a:extLst>
          </p:cNvPr>
          <p:cNvGrpSpPr/>
          <p:nvPr/>
        </p:nvGrpSpPr>
        <p:grpSpPr>
          <a:xfrm>
            <a:off x="11195329" y="6196666"/>
            <a:ext cx="848584" cy="490879"/>
            <a:chOff x="564614" y="1241624"/>
            <a:chExt cx="2453719" cy="1366517"/>
          </a:xfrm>
          <a:solidFill>
            <a:schemeClr val="accent2"/>
          </a:solidFill>
          <a:scene3d>
            <a:camera prst="orthographicFront">
              <a:rot lat="0" lon="10799999" rev="0"/>
            </a:camera>
            <a:lightRig rig="threePt" dir="t"/>
          </a:scene3d>
        </p:grpSpPr>
        <p:sp>
          <p:nvSpPr>
            <p:cNvPr id="23" name="Freeform: Shape 22">
              <a:extLst>
                <a:ext uri="{FF2B5EF4-FFF2-40B4-BE49-F238E27FC236}">
                  <a16:creationId xmlns:a16="http://schemas.microsoft.com/office/drawing/2014/main" id="{52D043B5-8B8A-4A0A-8C8B-3CC2201125B9}"/>
                </a:ext>
              </a:extLst>
            </p:cNvPr>
            <p:cNvSpPr/>
            <p:nvPr/>
          </p:nvSpPr>
          <p:spPr>
            <a:xfrm>
              <a:off x="564614" y="1607320"/>
              <a:ext cx="791809" cy="848264"/>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A1B430A-125D-4AAD-BDE5-52E3D9247231}"/>
                </a:ext>
              </a:extLst>
            </p:cNvPr>
            <p:cNvSpPr/>
            <p:nvPr/>
          </p:nvSpPr>
          <p:spPr>
            <a:xfrm>
              <a:off x="2604334" y="1998723"/>
              <a:ext cx="413999" cy="609418"/>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79B663-E0A6-49CF-9EB1-089082243E39}"/>
                </a:ext>
              </a:extLst>
            </p:cNvPr>
            <p:cNvSpPr/>
            <p:nvPr/>
          </p:nvSpPr>
          <p:spPr>
            <a:xfrm>
              <a:off x="646835" y="1445034"/>
              <a:ext cx="790362" cy="858397"/>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B4E281-376C-467E-B5DD-DC3C1CA059CF}"/>
                </a:ext>
              </a:extLst>
            </p:cNvPr>
            <p:cNvSpPr/>
            <p:nvPr/>
          </p:nvSpPr>
          <p:spPr>
            <a:xfrm>
              <a:off x="1716574" y="1255866"/>
              <a:ext cx="366230" cy="898928"/>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932BC3-A9E5-4CEE-949C-D473FDF220E1}"/>
                </a:ext>
              </a:extLst>
            </p:cNvPr>
            <p:cNvSpPr/>
            <p:nvPr/>
          </p:nvSpPr>
          <p:spPr>
            <a:xfrm>
              <a:off x="1996404" y="1241624"/>
              <a:ext cx="364782" cy="903271"/>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5E54D5-4ED6-4D23-B690-5C55213B3344}"/>
                </a:ext>
              </a:extLst>
            </p:cNvPr>
            <p:cNvSpPr/>
            <p:nvPr/>
          </p:nvSpPr>
          <p:spPr>
            <a:xfrm>
              <a:off x="2458043" y="1980114"/>
              <a:ext cx="411105" cy="610866"/>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sp>
        <p:nvSpPr>
          <p:cNvPr id="29" name="TextBox 28">
            <a:extLst>
              <a:ext uri="{FF2B5EF4-FFF2-40B4-BE49-F238E27FC236}">
                <a16:creationId xmlns:a16="http://schemas.microsoft.com/office/drawing/2014/main" id="{62F3FCA8-CC7C-4D00-980F-C31BE334370C}"/>
              </a:ext>
            </a:extLst>
          </p:cNvPr>
          <p:cNvSpPr txBox="1"/>
          <p:nvPr/>
        </p:nvSpPr>
        <p:spPr>
          <a:xfrm>
            <a:off x="10112860" y="6513803"/>
            <a:ext cx="2970841" cy="261610"/>
          </a:xfrm>
          <a:prstGeom prst="rect">
            <a:avLst/>
          </a:prstGeom>
          <a:noFill/>
        </p:spPr>
        <p:txBody>
          <a:bodyPr wrap="square" rtlCol="0" anchor="ctr">
            <a:spAutoFit/>
          </a:bodyPr>
          <a:lstStyle/>
          <a:p>
            <a:r>
              <a:rPr lang="en-GB" altLang="ko-KR" sz="1100" i="1">
                <a:latin typeface="var(--global-heading-font-family)"/>
                <a:cs typeface="Arial" pitchFamily="34" charset="0"/>
              </a:rPr>
              <a:t>Kiyotaka Ayanokouji</a:t>
            </a:r>
            <a:endParaRPr lang="ko-KR" altLang="en-US" sz="1100" i="1" dirty="0">
              <a:latin typeface="var(--global-heading-font-family)"/>
              <a:cs typeface="Arial" pitchFamily="34" charset="0"/>
            </a:endParaRPr>
          </a:p>
        </p:txBody>
      </p:sp>
      <p:sp>
        <p:nvSpPr>
          <p:cNvPr id="30" name="TextBox 29">
            <a:extLst>
              <a:ext uri="{FF2B5EF4-FFF2-40B4-BE49-F238E27FC236}">
                <a16:creationId xmlns:a16="http://schemas.microsoft.com/office/drawing/2014/main" id="{2847AF4D-393C-410E-B769-C291A3DF790D}"/>
              </a:ext>
            </a:extLst>
          </p:cNvPr>
          <p:cNvSpPr txBox="1"/>
          <p:nvPr/>
        </p:nvSpPr>
        <p:spPr>
          <a:xfrm>
            <a:off x="10150496" y="5841901"/>
            <a:ext cx="1893417" cy="692497"/>
          </a:xfrm>
          <a:prstGeom prst="rect">
            <a:avLst/>
          </a:prstGeom>
          <a:noFill/>
        </p:spPr>
        <p:txBody>
          <a:bodyPr wrap="square" rtlCol="0" anchor="ctr">
            <a:spAutoFit/>
          </a:bodyPr>
          <a:lstStyle/>
          <a:p>
            <a:r>
              <a:rPr lang="en-US" sz="1300" b="1" i="1">
                <a:latin typeface="Times New Roman" panose="02020603050405020304" pitchFamily="18" charset="0"/>
                <a:cs typeface="Times New Roman" panose="02020603050405020304" pitchFamily="18" charset="0"/>
              </a:rPr>
              <a:t>“A person’s cruelty can increase depending upon on the circumstances.”</a:t>
            </a:r>
            <a:endParaRPr lang="ko-KR" altLang="en-US" sz="1300" b="1" i="1" dirty="0">
              <a:latin typeface="Times New Roman" panose="02020603050405020304" pitchFamily="18" charset="0"/>
              <a:cs typeface="Times New Roman" panose="02020603050405020304" pitchFamily="18" charset="0"/>
            </a:endParaRPr>
          </a:p>
        </p:txBody>
      </p:sp>
      <p:pic>
        <p:nvPicPr>
          <p:cNvPr id="5" name="Picture Placeholder 4">
            <a:extLst>
              <a:ext uri="{FF2B5EF4-FFF2-40B4-BE49-F238E27FC236}">
                <a16:creationId xmlns:a16="http://schemas.microsoft.com/office/drawing/2014/main" id="{21369138-D61D-4D88-91BE-723EFB33E388}"/>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l="15199" r="15199"/>
          <a:stretch>
            <a:fillRect/>
          </a:stretch>
        </p:blipFill>
        <p:spPr>
          <a:xfrm>
            <a:off x="6440349" y="-14068"/>
            <a:ext cx="5724215" cy="5765700"/>
          </a:xfrm>
          <a:scene3d>
            <a:camera prst="orthographicFront">
              <a:rot lat="0" lon="10799999" rev="0"/>
            </a:camera>
            <a:lightRig rig="threePt" dir="t"/>
          </a:scene3d>
        </p:spPr>
      </p:pic>
      <p:sp>
        <p:nvSpPr>
          <p:cNvPr id="49" name="Rectangle 1">
            <a:extLst>
              <a:ext uri="{FF2B5EF4-FFF2-40B4-BE49-F238E27FC236}">
                <a16:creationId xmlns:a16="http://schemas.microsoft.com/office/drawing/2014/main" id="{B59E2687-EF88-47F1-980B-E0B09291A188}"/>
              </a:ext>
            </a:extLst>
          </p:cNvPr>
          <p:cNvSpPr>
            <a:spLocks noChangeArrowheads="1"/>
          </p:cNvSpPr>
          <p:nvPr/>
        </p:nvSpPr>
        <p:spPr bwMode="auto">
          <a:xfrm rot="10800000" flipV="1">
            <a:off x="109242" y="316039"/>
            <a:ext cx="6996542" cy="597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mj-lt"/>
            </a:endParaRPr>
          </a:p>
          <a:p>
            <a:pPr defTabSz="914400" eaLnBrk="0" fontAlgn="base" hangingPunct="0">
              <a:spcBef>
                <a:spcPct val="0"/>
              </a:spcBef>
              <a:spcAft>
                <a:spcPct val="0"/>
              </a:spcAft>
              <a:buAutoNum type="arabicPeriod"/>
            </a:pPr>
            <a:r>
              <a:rPr lang="en-US" sz="1500" b="1" i="1">
                <a:latin typeface="+mj-lt"/>
              </a:rPr>
              <a:t> Enhanced Divide and Conquer Workflow Scheduling (EDQWS)</a:t>
            </a:r>
            <a:endParaRPr lang="en-US" altLang="en-US" sz="1500" b="1" i="1" dirty="0">
              <a:latin typeface="+mj-lt"/>
            </a:endParaRPr>
          </a:p>
          <a:p>
            <a:pPr marR="0" lvl="0" algn="l" defTabSz="914400" rtl="0" eaLnBrk="0" fontAlgn="base" latinLnBrk="0" hangingPunct="0">
              <a:lnSpc>
                <a:spcPct val="100000"/>
              </a:lnSpc>
              <a:spcBef>
                <a:spcPct val="0"/>
              </a:spcBef>
              <a:spcAft>
                <a:spcPct val="0"/>
              </a:spcAft>
              <a:buClrTx/>
              <a:buSzTx/>
              <a:tabLst/>
            </a:pPr>
            <a:r>
              <a:rPr lang="en-US" sz="1400"/>
              <a:t>	</a:t>
            </a:r>
          </a:p>
          <a:p>
            <a:pPr marR="0" lvl="0" algn="l" defTabSz="914400" rtl="0" eaLnBrk="0" fontAlgn="base" latinLnBrk="0" hangingPunct="0">
              <a:lnSpc>
                <a:spcPct val="100000"/>
              </a:lnSpc>
              <a:spcBef>
                <a:spcPct val="0"/>
              </a:spcBef>
              <a:spcAft>
                <a:spcPct val="0"/>
              </a:spcAft>
              <a:buClrTx/>
              <a:buSzTx/>
              <a:tabLst/>
            </a:pPr>
            <a:r>
              <a:rPr lang="en-US" sz="1400"/>
              <a:t>	Penelitian ini mengembangkan algoritma EDQWS untuk penjadwalan tugas dalam komputasi awan. Pendekatan ini membagi alur kerja besar menjadi sub-tugas yang lebih kecil, mengoptimalkannya secara terpisah, dan kemudian menggabungkannya untuk solusi akhir. Pendekatan serupa dapat diterapkan dalam penjadwalan transportasi publik dengan membagi masalah penjadwalan menjadi sub-masalah kecil yang lebih mudah dikelola (seperti pengaturan rute atau waktu transportasi).</a:t>
            </a:r>
          </a:p>
          <a:p>
            <a:pPr marR="0" lvl="0" algn="l" defTabSz="914400" rtl="0" eaLnBrk="0" fontAlgn="base" latinLnBrk="0" hangingPunct="0">
              <a:lnSpc>
                <a:spcPct val="100000"/>
              </a:lnSpc>
              <a:spcBef>
                <a:spcPct val="0"/>
              </a:spcBef>
              <a:spcAft>
                <a:spcPct val="0"/>
              </a:spcAft>
              <a:buClrTx/>
              <a:buSzTx/>
              <a:tabLst/>
            </a:pPr>
            <a:r>
              <a:rPr kumimoji="0" lang="en-US" altLang="en-US" sz="1400" b="1" i="1" u="none" strike="noStrike" cap="none" normalizeH="0" baseline="0">
                <a:ln>
                  <a:noFill/>
                </a:ln>
                <a:solidFill>
                  <a:schemeClr val="tx1"/>
                </a:solidFill>
                <a:effectLst/>
              </a:rPr>
              <a:t>	</a:t>
            </a:r>
          </a:p>
          <a:p>
            <a:pPr marR="0" lvl="0" defTabSz="914400" eaLnBrk="0" fontAlgn="base" hangingPunct="0">
              <a:lnSpc>
                <a:spcPct val="100000"/>
              </a:lnSpc>
              <a:spcBef>
                <a:spcPct val="0"/>
              </a:spcBef>
              <a:spcAft>
                <a:spcPct val="0"/>
              </a:spcAft>
              <a:buClrTx/>
              <a:buSzTx/>
              <a:tabLst/>
            </a:pPr>
            <a:r>
              <a:rPr lang="en-US" sz="1500" b="1" i="1">
                <a:latin typeface="+mj-lt"/>
              </a:rPr>
              <a:t>2. Penjadwalan Tugas Multi-UAV dengan Divide and Conquer</a:t>
            </a:r>
            <a:endParaRPr lang="en-US" altLang="en-US" sz="1500" b="1" i="1" dirty="0">
              <a:latin typeface="+mj-lt"/>
            </a:endParaRPr>
          </a:p>
          <a:p>
            <a:pPr defTabSz="914400" eaLnBrk="0" fontAlgn="base" hangingPunct="0">
              <a:spcBef>
                <a:spcPct val="0"/>
              </a:spcBef>
              <a:spcAft>
                <a:spcPct val="0"/>
              </a:spcAft>
            </a:pPr>
            <a:r>
              <a:rPr lang="en-US" sz="1400"/>
              <a:t>	</a:t>
            </a:r>
          </a:p>
          <a:p>
            <a:pPr defTabSz="914400" eaLnBrk="0" fontAlgn="base" hangingPunct="0">
              <a:spcBef>
                <a:spcPct val="0"/>
              </a:spcBef>
              <a:spcAft>
                <a:spcPct val="0"/>
              </a:spcAft>
            </a:pPr>
            <a:r>
              <a:rPr lang="en-US" sz="1400"/>
              <a:t>	Dalam penelitian ini, algoritma Divide and Conquer digunakan untuk penjadwalan tugas pada sistem UAV (Unmanned Aerial Vehicle). Metode serupa dapat diterapkan untuk transportasi publik, di mana banyak kendaraan atau moda transportasi yang harus beroperasi secara efisien dalam sistem yang kompleks dengan jadwal yang tumpang tindih.</a:t>
            </a:r>
          </a:p>
          <a:p>
            <a:pPr defTabSz="914400" eaLnBrk="0" fontAlgn="base" hangingPunct="0">
              <a:spcBef>
                <a:spcPct val="0"/>
              </a:spcBef>
              <a:spcAft>
                <a:spcPct val="0"/>
              </a:spcAft>
            </a:pPr>
            <a:endParaRPr lang="en-US" altLang="en-US" sz="1400" dirty="0"/>
          </a:p>
          <a:p>
            <a:pPr indent="0" defTabSz="914400" eaLnBrk="0" fontAlgn="base" hangingPunct="0">
              <a:spcBef>
                <a:spcPct val="0"/>
              </a:spcBef>
              <a:spcAft>
                <a:spcPct val="0"/>
              </a:spcAft>
            </a:pPr>
            <a:r>
              <a:rPr lang="en-US" sz="1500" b="1" i="1">
                <a:latin typeface="+mj-lt"/>
              </a:rPr>
              <a:t>3. Penjadwalan Transportasi Responsif Permintaan (Demand-Responsive Transit Scheduling)</a:t>
            </a:r>
            <a:endParaRPr lang="en-US" altLang="en-US" sz="1500" b="1" i="1" dirty="0">
              <a:latin typeface="+mj-lt"/>
            </a:endParaRPr>
          </a:p>
          <a:p>
            <a:pPr marR="0" lvl="0" algn="l" defTabSz="914400" rtl="0" eaLnBrk="0" fontAlgn="base" latinLnBrk="0" hangingPunct="0">
              <a:lnSpc>
                <a:spcPct val="100000"/>
              </a:lnSpc>
              <a:spcBef>
                <a:spcPct val="0"/>
              </a:spcBef>
              <a:spcAft>
                <a:spcPct val="0"/>
              </a:spcAft>
              <a:buClrTx/>
              <a:buSzTx/>
              <a:tabLst/>
            </a:pPr>
            <a:endParaRPr lang="en-US" sz="1400"/>
          </a:p>
          <a:p>
            <a:pPr marR="0" lvl="0" algn="l" defTabSz="914400" rtl="0" eaLnBrk="0" fontAlgn="base" latinLnBrk="0" hangingPunct="0">
              <a:lnSpc>
                <a:spcPct val="100000"/>
              </a:lnSpc>
              <a:spcBef>
                <a:spcPct val="0"/>
              </a:spcBef>
              <a:spcAft>
                <a:spcPct val="0"/>
              </a:spcAft>
              <a:buClrTx/>
              <a:buSzTx/>
              <a:tabLst/>
            </a:pPr>
            <a:r>
              <a:rPr lang="en-US" sz="1400"/>
              <a:t>	Penelitian ini menggunakan </a:t>
            </a:r>
            <a:r>
              <a:rPr lang="en-US" sz="1400" b="1"/>
              <a:t>Divide and Conquer</a:t>
            </a:r>
            <a:r>
              <a:rPr lang="en-US" sz="1400"/>
              <a:t> untuk mendesain sistem transportasi yang responsif terhadap permintaan. Penjadwalan layanan angkutan yang dapat disesuaikan dengan permintaan penumpang secara dinamis sangat relevan untuk mengoptimalkan transportasi di area dengan permintaan rendah atau di daerah pedesaan dan pinggiran.</a:t>
            </a: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8589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929464" y="2459506"/>
            <a:ext cx="6105120" cy="1938992"/>
          </a:xfrm>
          <a:prstGeom prst="rect">
            <a:avLst/>
          </a:prstGeom>
          <a:noFill/>
          <a:effectLst/>
        </p:spPr>
        <p:txBody>
          <a:bodyPr wrap="square" rtlCol="0" anchor="ctr">
            <a:spAutoFit/>
          </a:bodyPr>
          <a:lstStyle/>
          <a:p>
            <a:pPr algn="ctr"/>
            <a:r>
              <a:rPr lang="en-US" altLang="ko-KR" sz="4000" b="1" dirty="0">
                <a:ln>
                  <a:solidFill>
                    <a:schemeClr val="tx1"/>
                  </a:solidFill>
                </a:ln>
                <a:solidFill>
                  <a:schemeClr val="bg1"/>
                </a:solidFill>
                <a:effectLst>
                  <a:reflection stA="0" endPos="0" dist="50800" dir="5400000" sy="-100000" algn="bl" rotWithShape="0"/>
                </a:effectLst>
                <a:cs typeface="Arial" pitchFamily="34" charset="0"/>
              </a:rPr>
              <a:t>IMPLEMENTASIKAN DATA </a:t>
            </a:r>
            <a:r>
              <a:rPr lang="en-US" altLang="ko-KR" sz="4000" b="1">
                <a:ln>
                  <a:solidFill>
                    <a:schemeClr val="tx1"/>
                  </a:solidFill>
                </a:ln>
                <a:solidFill>
                  <a:schemeClr val="bg1"/>
                </a:solidFill>
                <a:effectLst>
                  <a:reflection stA="0" endPos="0" dist="50800" dir="5400000" sy="-100000" algn="bl" rotWithShape="0"/>
                </a:effectLst>
                <a:cs typeface="Arial" pitchFamily="34" charset="0"/>
              </a:rPr>
              <a:t>DENGAN ALGOTRIMA</a:t>
            </a:r>
            <a:endParaRPr lang="en-US" altLang="ko-KR" sz="4000" b="1" dirty="0">
              <a:ln>
                <a:solidFill>
                  <a:schemeClr val="tx1"/>
                </a:solidFill>
              </a:ln>
              <a:solidFill>
                <a:schemeClr val="bg1"/>
              </a:solidFill>
              <a:effectLst>
                <a:reflection stA="0" endPos="0" dist="50800" dir="5400000" sy="-100000" algn="bl" rotWithShape="0"/>
              </a:effectLst>
              <a:cs typeface="Arial" pitchFamily="34" charset="0"/>
            </a:endParaRP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3836829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93F9C06-D0C2-4F1A-87A1-8F133EC620D0}"/>
              </a:ext>
            </a:extLst>
          </p:cNvPr>
          <p:cNvCxnSpPr>
            <a:cxnSpLocks/>
          </p:cNvCxnSpPr>
          <p:nvPr/>
        </p:nvCxnSpPr>
        <p:spPr>
          <a:xfrm>
            <a:off x="8503252" y="481914"/>
            <a:ext cx="3075029" cy="6252518"/>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7A8209C-F589-47FB-A0EA-00AB4AB755A8}"/>
              </a:ext>
            </a:extLst>
          </p:cNvPr>
          <p:cNvCxnSpPr>
            <a:cxnSpLocks/>
          </p:cNvCxnSpPr>
          <p:nvPr/>
        </p:nvCxnSpPr>
        <p:spPr>
          <a:xfrm>
            <a:off x="-16773" y="327027"/>
            <a:ext cx="3992577" cy="6460855"/>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grpSp>
        <p:nvGrpSpPr>
          <p:cNvPr id="22" name="Graphic 3">
            <a:extLst>
              <a:ext uri="{FF2B5EF4-FFF2-40B4-BE49-F238E27FC236}">
                <a16:creationId xmlns:a16="http://schemas.microsoft.com/office/drawing/2014/main" id="{0AC31406-C83F-4C06-96AF-22DBA93A31FF}"/>
              </a:ext>
            </a:extLst>
          </p:cNvPr>
          <p:cNvGrpSpPr/>
          <p:nvPr/>
        </p:nvGrpSpPr>
        <p:grpSpPr>
          <a:xfrm>
            <a:off x="10980397" y="4499419"/>
            <a:ext cx="848584" cy="490879"/>
            <a:chOff x="564614" y="1241624"/>
            <a:chExt cx="2453719" cy="1366517"/>
          </a:xfrm>
          <a:solidFill>
            <a:schemeClr val="accent2"/>
          </a:solidFill>
          <a:scene3d>
            <a:camera prst="orthographicFront">
              <a:rot lat="0" lon="10799999" rev="0"/>
            </a:camera>
            <a:lightRig rig="threePt" dir="t"/>
          </a:scene3d>
        </p:grpSpPr>
        <p:sp>
          <p:nvSpPr>
            <p:cNvPr id="23" name="Freeform: Shape 22">
              <a:extLst>
                <a:ext uri="{FF2B5EF4-FFF2-40B4-BE49-F238E27FC236}">
                  <a16:creationId xmlns:a16="http://schemas.microsoft.com/office/drawing/2014/main" id="{52D043B5-8B8A-4A0A-8C8B-3CC2201125B9}"/>
                </a:ext>
              </a:extLst>
            </p:cNvPr>
            <p:cNvSpPr/>
            <p:nvPr/>
          </p:nvSpPr>
          <p:spPr>
            <a:xfrm>
              <a:off x="564614" y="1607320"/>
              <a:ext cx="791809" cy="848264"/>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A1B430A-125D-4AAD-BDE5-52E3D9247231}"/>
                </a:ext>
              </a:extLst>
            </p:cNvPr>
            <p:cNvSpPr/>
            <p:nvPr/>
          </p:nvSpPr>
          <p:spPr>
            <a:xfrm>
              <a:off x="2604334" y="1998723"/>
              <a:ext cx="413999" cy="609418"/>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79B663-E0A6-49CF-9EB1-089082243E39}"/>
                </a:ext>
              </a:extLst>
            </p:cNvPr>
            <p:cNvSpPr/>
            <p:nvPr/>
          </p:nvSpPr>
          <p:spPr>
            <a:xfrm>
              <a:off x="646835" y="1445034"/>
              <a:ext cx="790362" cy="858397"/>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B4E281-376C-467E-B5DD-DC3C1CA059CF}"/>
                </a:ext>
              </a:extLst>
            </p:cNvPr>
            <p:cNvSpPr/>
            <p:nvPr/>
          </p:nvSpPr>
          <p:spPr>
            <a:xfrm>
              <a:off x="1716574" y="1255866"/>
              <a:ext cx="366230" cy="898928"/>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932BC3-A9E5-4CEE-949C-D473FDF220E1}"/>
                </a:ext>
              </a:extLst>
            </p:cNvPr>
            <p:cNvSpPr/>
            <p:nvPr/>
          </p:nvSpPr>
          <p:spPr>
            <a:xfrm>
              <a:off x="1996404" y="1241624"/>
              <a:ext cx="364782" cy="903271"/>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5E54D5-4ED6-4D23-B690-5C55213B3344}"/>
                </a:ext>
              </a:extLst>
            </p:cNvPr>
            <p:cNvSpPr/>
            <p:nvPr/>
          </p:nvSpPr>
          <p:spPr>
            <a:xfrm>
              <a:off x="2458043" y="1980114"/>
              <a:ext cx="411105" cy="610866"/>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DCF2F958-255B-195B-AE0B-4A316B4C5A57}"/>
              </a:ext>
            </a:extLst>
          </p:cNvPr>
          <p:cNvGrpSpPr/>
          <p:nvPr/>
        </p:nvGrpSpPr>
        <p:grpSpPr>
          <a:xfrm>
            <a:off x="1300928" y="1366755"/>
            <a:ext cx="9349530" cy="4027678"/>
            <a:chOff x="1421235" y="1281111"/>
            <a:chExt cx="9349530" cy="4027678"/>
          </a:xfrm>
        </p:grpSpPr>
        <p:sp>
          <p:nvSpPr>
            <p:cNvPr id="33" name="Google Shape;258;p19">
              <a:extLst>
                <a:ext uri="{FF2B5EF4-FFF2-40B4-BE49-F238E27FC236}">
                  <a16:creationId xmlns:a16="http://schemas.microsoft.com/office/drawing/2014/main" id="{15F6A708-93C3-6BEF-165F-2B10D6EAAF91}"/>
                </a:ext>
              </a:extLst>
            </p:cNvPr>
            <p:cNvSpPr/>
            <p:nvPr/>
          </p:nvSpPr>
          <p:spPr>
            <a:xfrm>
              <a:off x="1421235" y="3384589"/>
              <a:ext cx="2222659" cy="1924200"/>
            </a:xfrm>
            <a:custGeom>
              <a:avLst/>
              <a:gdLst/>
              <a:ahLst/>
              <a:cxnLst/>
              <a:rect l="l" t="t" r="r" b="b"/>
              <a:pathLst>
                <a:path w="67940" h="58817" extrusionOk="0">
                  <a:moveTo>
                    <a:pt x="16985" y="0"/>
                  </a:moveTo>
                  <a:lnTo>
                    <a:pt x="0" y="29426"/>
                  </a:lnTo>
                  <a:lnTo>
                    <a:pt x="16985" y="58816"/>
                  </a:lnTo>
                  <a:lnTo>
                    <a:pt x="50955" y="58816"/>
                  </a:lnTo>
                  <a:lnTo>
                    <a:pt x="67940" y="29426"/>
                  </a:lnTo>
                  <a:lnTo>
                    <a:pt x="50955"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4" name="Google Shape;259;p19">
              <a:extLst>
                <a:ext uri="{FF2B5EF4-FFF2-40B4-BE49-F238E27FC236}">
                  <a16:creationId xmlns:a16="http://schemas.microsoft.com/office/drawing/2014/main" id="{053C8457-9943-5231-620C-022D1553EA82}"/>
                </a:ext>
              </a:extLst>
            </p:cNvPr>
            <p:cNvSpPr/>
            <p:nvPr/>
          </p:nvSpPr>
          <p:spPr>
            <a:xfrm>
              <a:off x="3188468" y="2326356"/>
              <a:ext cx="2222692" cy="1924200"/>
            </a:xfrm>
            <a:custGeom>
              <a:avLst/>
              <a:gdLst/>
              <a:ahLst/>
              <a:cxnLst/>
              <a:rect l="l" t="t" r="r" b="b"/>
              <a:pathLst>
                <a:path w="67941" h="58817" extrusionOk="0">
                  <a:moveTo>
                    <a:pt x="16950" y="0"/>
                  </a:moveTo>
                  <a:lnTo>
                    <a:pt x="1" y="29426"/>
                  </a:lnTo>
                  <a:lnTo>
                    <a:pt x="16950" y="58816"/>
                  </a:lnTo>
                  <a:lnTo>
                    <a:pt x="50956" y="58816"/>
                  </a:lnTo>
                  <a:lnTo>
                    <a:pt x="67940" y="29426"/>
                  </a:lnTo>
                  <a:lnTo>
                    <a:pt x="50956"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5" name="Google Shape;260;p19">
              <a:extLst>
                <a:ext uri="{FF2B5EF4-FFF2-40B4-BE49-F238E27FC236}">
                  <a16:creationId xmlns:a16="http://schemas.microsoft.com/office/drawing/2014/main" id="{8D3ACB0F-4495-C87B-B41C-24D7C1B0F715}"/>
                </a:ext>
              </a:extLst>
            </p:cNvPr>
            <p:cNvSpPr/>
            <p:nvPr/>
          </p:nvSpPr>
          <p:spPr>
            <a:xfrm>
              <a:off x="4985243" y="3343303"/>
              <a:ext cx="2222659" cy="1925378"/>
            </a:xfrm>
            <a:custGeom>
              <a:avLst/>
              <a:gdLst/>
              <a:ahLst/>
              <a:cxnLst/>
              <a:rect l="l" t="t" r="r" b="b"/>
              <a:pathLst>
                <a:path w="67940" h="58853" extrusionOk="0">
                  <a:moveTo>
                    <a:pt x="16985" y="0"/>
                  </a:moveTo>
                  <a:lnTo>
                    <a:pt x="0" y="29426"/>
                  </a:lnTo>
                  <a:lnTo>
                    <a:pt x="16985" y="58852"/>
                  </a:lnTo>
                  <a:lnTo>
                    <a:pt x="50955" y="58852"/>
                  </a:lnTo>
                  <a:lnTo>
                    <a:pt x="67940" y="29426"/>
                  </a:lnTo>
                  <a:lnTo>
                    <a:pt x="50955" y="0"/>
                  </a:ln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6" name="Google Shape;261;p19">
              <a:extLst>
                <a:ext uri="{FF2B5EF4-FFF2-40B4-BE49-F238E27FC236}">
                  <a16:creationId xmlns:a16="http://schemas.microsoft.com/office/drawing/2014/main" id="{77781869-07ED-E599-5570-EB84E6C6513C}"/>
                </a:ext>
              </a:extLst>
            </p:cNvPr>
            <p:cNvSpPr/>
            <p:nvPr/>
          </p:nvSpPr>
          <p:spPr>
            <a:xfrm>
              <a:off x="6753687" y="2277971"/>
              <a:ext cx="2222659" cy="1924200"/>
            </a:xfrm>
            <a:custGeom>
              <a:avLst/>
              <a:gdLst/>
              <a:ahLst/>
              <a:cxnLst/>
              <a:rect l="l" t="t" r="r" b="b"/>
              <a:pathLst>
                <a:path w="67940" h="58817" extrusionOk="0">
                  <a:moveTo>
                    <a:pt x="16985" y="1"/>
                  </a:moveTo>
                  <a:lnTo>
                    <a:pt x="0" y="29391"/>
                  </a:lnTo>
                  <a:lnTo>
                    <a:pt x="16985" y="58817"/>
                  </a:lnTo>
                  <a:lnTo>
                    <a:pt x="50955" y="58817"/>
                  </a:lnTo>
                  <a:lnTo>
                    <a:pt x="67940" y="29391"/>
                  </a:lnTo>
                  <a:lnTo>
                    <a:pt x="50955" y="1"/>
                  </a:ln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7" name="Google Shape;262;p19">
              <a:extLst>
                <a:ext uri="{FF2B5EF4-FFF2-40B4-BE49-F238E27FC236}">
                  <a16:creationId xmlns:a16="http://schemas.microsoft.com/office/drawing/2014/main" id="{24109BEA-F75C-3102-0669-4E89434E703C}"/>
                </a:ext>
              </a:extLst>
            </p:cNvPr>
            <p:cNvSpPr/>
            <p:nvPr/>
          </p:nvSpPr>
          <p:spPr>
            <a:xfrm>
              <a:off x="8548073" y="3272508"/>
              <a:ext cx="2222692" cy="1925378"/>
            </a:xfrm>
            <a:custGeom>
              <a:avLst/>
              <a:gdLst/>
              <a:ahLst/>
              <a:cxnLst/>
              <a:rect l="l" t="t" r="r" b="b"/>
              <a:pathLst>
                <a:path w="67941" h="58853" extrusionOk="0">
                  <a:moveTo>
                    <a:pt x="16985" y="0"/>
                  </a:moveTo>
                  <a:lnTo>
                    <a:pt x="1" y="29426"/>
                  </a:lnTo>
                  <a:lnTo>
                    <a:pt x="16985" y="58852"/>
                  </a:lnTo>
                  <a:lnTo>
                    <a:pt x="50955" y="58852"/>
                  </a:lnTo>
                  <a:lnTo>
                    <a:pt x="67940" y="29426"/>
                  </a:lnTo>
                  <a:lnTo>
                    <a:pt x="50955" y="0"/>
                  </a:lnTo>
                  <a:close/>
                </a:path>
              </a:pathLst>
            </a:custGeom>
            <a:solidFill>
              <a:schemeClr val="accent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263;p19">
              <a:extLst>
                <a:ext uri="{FF2B5EF4-FFF2-40B4-BE49-F238E27FC236}">
                  <a16:creationId xmlns:a16="http://schemas.microsoft.com/office/drawing/2014/main" id="{4E379692-8426-0E95-D17B-404035F248E8}"/>
                </a:ext>
              </a:extLst>
            </p:cNvPr>
            <p:cNvSpPr/>
            <p:nvPr/>
          </p:nvSpPr>
          <p:spPr>
            <a:xfrm>
              <a:off x="4954556" y="1281111"/>
              <a:ext cx="2222692" cy="1925345"/>
            </a:xfrm>
            <a:custGeom>
              <a:avLst/>
              <a:gdLst/>
              <a:ahLst/>
              <a:cxnLst/>
              <a:rect l="l" t="t" r="r" b="b"/>
              <a:pathLst>
                <a:path w="67941" h="58852" extrusionOk="0">
                  <a:moveTo>
                    <a:pt x="16986" y="0"/>
                  </a:moveTo>
                  <a:lnTo>
                    <a:pt x="1" y="29426"/>
                  </a:lnTo>
                  <a:lnTo>
                    <a:pt x="16986" y="58852"/>
                  </a:lnTo>
                  <a:lnTo>
                    <a:pt x="50955" y="58852"/>
                  </a:lnTo>
                  <a:lnTo>
                    <a:pt x="67940" y="29426"/>
                  </a:lnTo>
                  <a:lnTo>
                    <a:pt x="50955" y="0"/>
                  </a:ln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US"/>
                <a:t>1.</a:t>
              </a:r>
            </a:p>
            <a:p>
              <a:pPr marL="0" lvl="0" indent="0" algn="ctr" rtl="0">
                <a:spcBef>
                  <a:spcPts val="0"/>
                </a:spcBef>
                <a:spcAft>
                  <a:spcPts val="0"/>
                </a:spcAft>
                <a:buNone/>
              </a:pPr>
              <a:r>
                <a:rPr lang="en-US"/>
                <a:t> Menyusun Data</a:t>
              </a:r>
              <a:endParaRPr/>
            </a:p>
          </p:txBody>
        </p:sp>
        <p:sp>
          <p:nvSpPr>
            <p:cNvPr id="42" name="TextBox 53">
              <a:extLst>
                <a:ext uri="{FF2B5EF4-FFF2-40B4-BE49-F238E27FC236}">
                  <a16:creationId xmlns:a16="http://schemas.microsoft.com/office/drawing/2014/main" id="{674C54EB-9CC7-189D-911E-4C08C307CC54}"/>
                </a:ext>
              </a:extLst>
            </p:cNvPr>
            <p:cNvSpPr txBox="1"/>
            <p:nvPr/>
          </p:nvSpPr>
          <p:spPr>
            <a:xfrm>
              <a:off x="3244879" y="2914661"/>
              <a:ext cx="2169758"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US" sz="1600"/>
                <a:t>2.</a:t>
              </a:r>
            </a:p>
            <a:p>
              <a:pPr marL="0" lvl="0" indent="0" algn="ctr" rtl="0">
                <a:spcBef>
                  <a:spcPts val="0"/>
                </a:spcBef>
                <a:spcAft>
                  <a:spcPts val="0"/>
                </a:spcAft>
                <a:buNone/>
              </a:pPr>
              <a:r>
                <a:rPr lang="en-US" sz="1600"/>
                <a:t> Pembagian (Divide)</a:t>
              </a:r>
            </a:p>
          </p:txBody>
        </p:sp>
        <p:sp>
          <p:nvSpPr>
            <p:cNvPr id="43" name="TextBox 54">
              <a:extLst>
                <a:ext uri="{FF2B5EF4-FFF2-40B4-BE49-F238E27FC236}">
                  <a16:creationId xmlns:a16="http://schemas.microsoft.com/office/drawing/2014/main" id="{147D6E64-82E4-007D-671F-410F28AE0EDE}"/>
                </a:ext>
              </a:extLst>
            </p:cNvPr>
            <p:cNvSpPr txBox="1"/>
            <p:nvPr/>
          </p:nvSpPr>
          <p:spPr>
            <a:xfrm>
              <a:off x="5301697" y="3851090"/>
              <a:ext cx="1671692"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t>6. </a:t>
              </a:r>
            </a:p>
            <a:p>
              <a:pPr algn="ctr"/>
              <a:r>
                <a:rPr lang="en-US" sz="1600"/>
                <a:t>Evaluasi dan Optimasi</a:t>
              </a:r>
              <a:endParaRPr lang="en-US" sz="1600" b="1" dirty="0">
                <a:solidFill>
                  <a:schemeClr val="bg1"/>
                </a:solidFill>
                <a:latin typeface="Lora" pitchFamily="2" charset="0"/>
              </a:endParaRPr>
            </a:p>
          </p:txBody>
        </p:sp>
      </p:grpSp>
      <p:sp>
        <p:nvSpPr>
          <p:cNvPr id="52" name="TextBox 51">
            <a:extLst>
              <a:ext uri="{FF2B5EF4-FFF2-40B4-BE49-F238E27FC236}">
                <a16:creationId xmlns:a16="http://schemas.microsoft.com/office/drawing/2014/main" id="{B4A93D41-A67E-4925-BD64-84CCC1208C7F}"/>
              </a:ext>
            </a:extLst>
          </p:cNvPr>
          <p:cNvSpPr txBox="1"/>
          <p:nvPr/>
        </p:nvSpPr>
        <p:spPr>
          <a:xfrm>
            <a:off x="3451458" y="908991"/>
            <a:ext cx="6468762" cy="369332"/>
          </a:xfrm>
          <a:prstGeom prst="rect">
            <a:avLst/>
          </a:prstGeom>
          <a:noFill/>
        </p:spPr>
        <p:txBody>
          <a:bodyPr wrap="square">
            <a:spAutoFit/>
          </a:bodyPr>
          <a:lstStyle/>
          <a:p>
            <a:r>
              <a:rPr lang="en-US" b="1"/>
              <a:t>Langkah-langkah Implementasi dengan Data</a:t>
            </a:r>
            <a:endParaRPr lang="en-US"/>
          </a:p>
        </p:txBody>
      </p:sp>
      <p:sp>
        <p:nvSpPr>
          <p:cNvPr id="54" name="TextBox 53">
            <a:extLst>
              <a:ext uri="{FF2B5EF4-FFF2-40B4-BE49-F238E27FC236}">
                <a16:creationId xmlns:a16="http://schemas.microsoft.com/office/drawing/2014/main" id="{2046C60E-38C1-4F7F-9525-6F50955835CC}"/>
              </a:ext>
            </a:extLst>
          </p:cNvPr>
          <p:cNvSpPr txBox="1"/>
          <p:nvPr/>
        </p:nvSpPr>
        <p:spPr>
          <a:xfrm>
            <a:off x="6669784" y="2886361"/>
            <a:ext cx="216975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US" sz="1600"/>
              <a:t>3.</a:t>
            </a:r>
          </a:p>
          <a:p>
            <a:pPr marL="0" lvl="0" indent="0" algn="ctr" rtl="0">
              <a:spcBef>
                <a:spcPts val="0"/>
              </a:spcBef>
              <a:spcAft>
                <a:spcPts val="0"/>
              </a:spcAft>
              <a:buNone/>
            </a:pPr>
            <a:r>
              <a:rPr lang="en-US" sz="1600"/>
              <a:t> Penyelesaian (Conquer)</a:t>
            </a:r>
          </a:p>
        </p:txBody>
      </p:sp>
      <p:sp>
        <p:nvSpPr>
          <p:cNvPr id="55" name="TextBox 53">
            <a:extLst>
              <a:ext uri="{FF2B5EF4-FFF2-40B4-BE49-F238E27FC236}">
                <a16:creationId xmlns:a16="http://schemas.microsoft.com/office/drawing/2014/main" id="{CF323279-8D89-4FF6-BE48-2A2169BC45B1}"/>
              </a:ext>
            </a:extLst>
          </p:cNvPr>
          <p:cNvSpPr txBox="1"/>
          <p:nvPr/>
        </p:nvSpPr>
        <p:spPr>
          <a:xfrm>
            <a:off x="1333231" y="3976137"/>
            <a:ext cx="216975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US" sz="1600"/>
              <a:t>4.</a:t>
            </a:r>
          </a:p>
          <a:p>
            <a:pPr marL="0" lvl="0" indent="0" algn="ctr" rtl="0">
              <a:spcBef>
                <a:spcPts val="0"/>
              </a:spcBef>
              <a:spcAft>
                <a:spcPts val="0"/>
              </a:spcAft>
              <a:buNone/>
            </a:pPr>
            <a:r>
              <a:rPr lang="en-US" sz="1600"/>
              <a:t>Penggabungan (Combine)</a:t>
            </a:r>
          </a:p>
        </p:txBody>
      </p:sp>
      <p:sp>
        <p:nvSpPr>
          <p:cNvPr id="56" name="TextBox 55">
            <a:extLst>
              <a:ext uri="{FF2B5EF4-FFF2-40B4-BE49-F238E27FC236}">
                <a16:creationId xmlns:a16="http://schemas.microsoft.com/office/drawing/2014/main" id="{E8A31FFB-6768-40A9-87CE-DB8B68BB4F14}"/>
              </a:ext>
            </a:extLst>
          </p:cNvPr>
          <p:cNvSpPr txBox="1"/>
          <p:nvPr/>
        </p:nvSpPr>
        <p:spPr>
          <a:xfrm>
            <a:off x="8588493" y="3612058"/>
            <a:ext cx="1976724" cy="1323439"/>
          </a:xfrm>
          <a:prstGeom prst="rect">
            <a:avLst/>
          </a:prstGeom>
          <a:noFill/>
        </p:spPr>
        <p:txBody>
          <a:bodyPr wrap="square">
            <a:spAutoFit/>
          </a:bodyPr>
          <a:lstStyle/>
          <a:p>
            <a:pPr algn="ctr"/>
            <a:r>
              <a:rPr lang="en-US" sz="1600"/>
              <a:t>5.</a:t>
            </a:r>
          </a:p>
          <a:p>
            <a:pPr algn="ctr"/>
            <a:r>
              <a:rPr lang="en-US" sz="1600"/>
              <a:t>Penyesuaian Dinamis (Adaptasi dengan Data Real-time)</a:t>
            </a:r>
          </a:p>
        </p:txBody>
      </p:sp>
    </p:spTree>
    <p:extLst>
      <p:ext uri="{BB962C8B-B14F-4D97-AF65-F5344CB8AC3E}">
        <p14:creationId xmlns:p14="http://schemas.microsoft.com/office/powerpoint/2010/main" val="3484703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354;p20">
            <a:extLst>
              <a:ext uri="{FF2B5EF4-FFF2-40B4-BE49-F238E27FC236}">
                <a16:creationId xmlns:a16="http://schemas.microsoft.com/office/drawing/2014/main" id="{C8A26893-BD7F-5668-943A-60234D22529C}"/>
              </a:ext>
            </a:extLst>
          </p:cNvPr>
          <p:cNvSpPr/>
          <p:nvPr/>
        </p:nvSpPr>
        <p:spPr>
          <a:xfrm>
            <a:off x="5141229" y="5459310"/>
            <a:ext cx="5446511" cy="1020824"/>
          </a:xfrm>
          <a:custGeom>
            <a:avLst/>
            <a:gdLst/>
            <a:ahLst/>
            <a:cxnLst/>
            <a:rect l="l" t="t" r="r" b="b"/>
            <a:pathLst>
              <a:path w="93942" h="8709" extrusionOk="0">
                <a:moveTo>
                  <a:pt x="9564" y="1"/>
                </a:moveTo>
                <a:lnTo>
                  <a:pt x="0" y="8708"/>
                </a:lnTo>
                <a:lnTo>
                  <a:pt x="84378" y="8708"/>
                </a:lnTo>
                <a:lnTo>
                  <a:pt x="93942" y="1"/>
                </a:lnTo>
                <a:close/>
              </a:path>
            </a:pathLst>
          </a:custGeom>
          <a:solidFill>
            <a:srgbClr val="E8A33A"/>
          </a:solidFill>
          <a:ln w="5800" cap="flat" cmpd="sng">
            <a:solidFill>
              <a:srgbClr val="E8A33A"/>
            </a:solidFill>
            <a:prstDash val="solid"/>
            <a:miter lim="17842"/>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1" name="Google Shape;307;p20">
            <a:extLst>
              <a:ext uri="{FF2B5EF4-FFF2-40B4-BE49-F238E27FC236}">
                <a16:creationId xmlns:a16="http://schemas.microsoft.com/office/drawing/2014/main" id="{BFEC45E7-1976-B48D-24DE-ED78D707D7AC}"/>
              </a:ext>
            </a:extLst>
          </p:cNvPr>
          <p:cNvSpPr/>
          <p:nvPr/>
        </p:nvSpPr>
        <p:spPr>
          <a:xfrm>
            <a:off x="1939551" y="2704333"/>
            <a:ext cx="8269200" cy="119496"/>
          </a:xfrm>
          <a:custGeom>
            <a:avLst/>
            <a:gdLst/>
            <a:ahLst/>
            <a:cxnLst/>
            <a:rect l="l" t="t" r="r" b="b"/>
            <a:pathLst>
              <a:path w="215379" h="3195" extrusionOk="0">
                <a:moveTo>
                  <a:pt x="2052" y="0"/>
                </a:moveTo>
                <a:cubicBezTo>
                  <a:pt x="0" y="0"/>
                  <a:pt x="0" y="3194"/>
                  <a:pt x="2052" y="3194"/>
                </a:cubicBezTo>
                <a:lnTo>
                  <a:pt x="213327" y="3194"/>
                </a:lnTo>
                <a:cubicBezTo>
                  <a:pt x="215379" y="3194"/>
                  <a:pt x="215379" y="0"/>
                  <a:pt x="213327" y="0"/>
                </a:cubicBezTo>
                <a:close/>
              </a:path>
            </a:pathLst>
          </a:custGeom>
          <a:solidFill>
            <a:schemeClr val="bg1">
              <a:lumMod val="8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2" name="Google Shape;308;p20">
            <a:extLst>
              <a:ext uri="{FF2B5EF4-FFF2-40B4-BE49-F238E27FC236}">
                <a16:creationId xmlns:a16="http://schemas.microsoft.com/office/drawing/2014/main" id="{C22E4CC2-6FF8-2408-738D-E19A0DEEE600}"/>
              </a:ext>
            </a:extLst>
          </p:cNvPr>
          <p:cNvSpPr/>
          <p:nvPr/>
        </p:nvSpPr>
        <p:spPr>
          <a:xfrm>
            <a:off x="7059057" y="2468178"/>
            <a:ext cx="586425" cy="488865"/>
          </a:xfrm>
          <a:custGeom>
            <a:avLst/>
            <a:gdLst/>
            <a:ahLst/>
            <a:cxnLst/>
            <a:rect l="l" t="t" r="r" b="b"/>
            <a:pathLst>
              <a:path w="15274" h="13071" extrusionOk="0">
                <a:moveTo>
                  <a:pt x="8743" y="1"/>
                </a:moveTo>
                <a:cubicBezTo>
                  <a:pt x="2927" y="1"/>
                  <a:pt x="1" y="7031"/>
                  <a:pt x="4122" y="11153"/>
                </a:cubicBezTo>
                <a:cubicBezTo>
                  <a:pt x="5377" y="12408"/>
                  <a:pt x="7049" y="13070"/>
                  <a:pt x="8751" y="13070"/>
                </a:cubicBezTo>
                <a:cubicBezTo>
                  <a:pt x="9589" y="13070"/>
                  <a:pt x="10435" y="12910"/>
                  <a:pt x="11241" y="12580"/>
                </a:cubicBezTo>
                <a:cubicBezTo>
                  <a:pt x="13686" y="11563"/>
                  <a:pt x="15274" y="9172"/>
                  <a:pt x="15274" y="6531"/>
                </a:cubicBezTo>
                <a:cubicBezTo>
                  <a:pt x="15274" y="2927"/>
                  <a:pt x="12348" y="1"/>
                  <a:pt x="8743" y="1"/>
                </a:cubicBez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a:t>3</a:t>
            </a:r>
            <a:endParaRPr/>
          </a:p>
        </p:txBody>
      </p:sp>
      <p:sp>
        <p:nvSpPr>
          <p:cNvPr id="39" name="Google Shape;309;p20">
            <a:extLst>
              <a:ext uri="{FF2B5EF4-FFF2-40B4-BE49-F238E27FC236}">
                <a16:creationId xmlns:a16="http://schemas.microsoft.com/office/drawing/2014/main" id="{D3105F5F-A1F9-003F-09F1-35D60C4B801D}"/>
              </a:ext>
            </a:extLst>
          </p:cNvPr>
          <p:cNvSpPr/>
          <p:nvPr/>
        </p:nvSpPr>
        <p:spPr>
          <a:xfrm>
            <a:off x="3607417" y="2011590"/>
            <a:ext cx="707059" cy="1557592"/>
          </a:xfrm>
          <a:custGeom>
            <a:avLst/>
            <a:gdLst/>
            <a:ahLst/>
            <a:cxnLst/>
            <a:rect l="l" t="t" r="r" b="b"/>
            <a:pathLst>
              <a:path w="18416" h="41646" extrusionOk="0">
                <a:moveTo>
                  <a:pt x="2176" y="0"/>
                </a:moveTo>
                <a:cubicBezTo>
                  <a:pt x="1063" y="0"/>
                  <a:pt x="1" y="1607"/>
                  <a:pt x="947" y="2824"/>
                </a:cubicBezTo>
                <a:lnTo>
                  <a:pt x="14918" y="20827"/>
                </a:lnTo>
                <a:cubicBezTo>
                  <a:pt x="10261" y="26822"/>
                  <a:pt x="5604" y="32835"/>
                  <a:pt x="947" y="38830"/>
                </a:cubicBezTo>
                <a:cubicBezTo>
                  <a:pt x="0" y="40048"/>
                  <a:pt x="1065" y="41646"/>
                  <a:pt x="2179" y="41646"/>
                </a:cubicBezTo>
                <a:cubicBezTo>
                  <a:pt x="2534" y="41646"/>
                  <a:pt x="2894" y="41484"/>
                  <a:pt x="3196" y="41096"/>
                </a:cubicBezTo>
                <a:lnTo>
                  <a:pt x="18023" y="22005"/>
                </a:lnTo>
                <a:cubicBezTo>
                  <a:pt x="18273" y="21665"/>
                  <a:pt x="18415" y="21237"/>
                  <a:pt x="18380" y="20827"/>
                </a:cubicBezTo>
                <a:cubicBezTo>
                  <a:pt x="18415" y="20399"/>
                  <a:pt x="18273" y="19988"/>
                  <a:pt x="18023" y="19649"/>
                </a:cubicBezTo>
                <a:lnTo>
                  <a:pt x="3196" y="558"/>
                </a:lnTo>
                <a:cubicBezTo>
                  <a:pt x="2893" y="164"/>
                  <a:pt x="2532" y="0"/>
                  <a:pt x="2176" y="0"/>
                </a:cubicBez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312;p20">
            <a:extLst>
              <a:ext uri="{FF2B5EF4-FFF2-40B4-BE49-F238E27FC236}">
                <a16:creationId xmlns:a16="http://schemas.microsoft.com/office/drawing/2014/main" id="{5DD27487-6A03-332D-8909-0F22F3D91959}"/>
              </a:ext>
            </a:extLst>
          </p:cNvPr>
          <p:cNvSpPr/>
          <p:nvPr/>
        </p:nvSpPr>
        <p:spPr>
          <a:xfrm>
            <a:off x="3369774" y="2525808"/>
            <a:ext cx="586465" cy="488865"/>
          </a:xfrm>
          <a:custGeom>
            <a:avLst/>
            <a:gdLst/>
            <a:ahLst/>
            <a:cxnLst/>
            <a:rect l="l" t="t" r="r" b="b"/>
            <a:pathLst>
              <a:path w="15275" h="13071" extrusionOk="0">
                <a:moveTo>
                  <a:pt x="8744" y="1"/>
                </a:moveTo>
                <a:cubicBezTo>
                  <a:pt x="2927" y="1"/>
                  <a:pt x="1" y="7031"/>
                  <a:pt x="4122" y="11153"/>
                </a:cubicBezTo>
                <a:cubicBezTo>
                  <a:pt x="5378" y="12408"/>
                  <a:pt x="7050" y="13070"/>
                  <a:pt x="8751" y="13070"/>
                </a:cubicBezTo>
                <a:cubicBezTo>
                  <a:pt x="9590" y="13070"/>
                  <a:pt x="10435" y="12910"/>
                  <a:pt x="11242" y="12580"/>
                </a:cubicBezTo>
                <a:cubicBezTo>
                  <a:pt x="13686" y="11563"/>
                  <a:pt x="15274" y="9172"/>
                  <a:pt x="15274" y="6531"/>
                </a:cubicBezTo>
                <a:cubicBezTo>
                  <a:pt x="15274" y="2927"/>
                  <a:pt x="12348" y="1"/>
                  <a:pt x="8744" y="1"/>
                </a:cubicBez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a:t>1</a:t>
            </a:r>
            <a:endParaRPr/>
          </a:p>
        </p:txBody>
      </p:sp>
      <p:sp>
        <p:nvSpPr>
          <p:cNvPr id="44" name="Google Shape;316;p20">
            <a:extLst>
              <a:ext uri="{FF2B5EF4-FFF2-40B4-BE49-F238E27FC236}">
                <a16:creationId xmlns:a16="http://schemas.microsoft.com/office/drawing/2014/main" id="{2BBB0D0E-D851-C651-B5F8-E4F6D3CBED79}"/>
              </a:ext>
            </a:extLst>
          </p:cNvPr>
          <p:cNvSpPr/>
          <p:nvPr/>
        </p:nvSpPr>
        <p:spPr>
          <a:xfrm>
            <a:off x="5363488" y="3179825"/>
            <a:ext cx="45719" cy="45719"/>
          </a:xfrm>
          <a:custGeom>
            <a:avLst/>
            <a:gdLst/>
            <a:ahLst/>
            <a:cxnLst/>
            <a:rect l="l" t="t" r="r" b="b"/>
            <a:pathLst>
              <a:path w="250" h="465" extrusionOk="0">
                <a:moveTo>
                  <a:pt x="125" y="1"/>
                </a:moveTo>
                <a:cubicBezTo>
                  <a:pt x="89" y="1"/>
                  <a:pt x="54" y="19"/>
                  <a:pt x="36" y="36"/>
                </a:cubicBezTo>
                <a:cubicBezTo>
                  <a:pt x="18" y="54"/>
                  <a:pt x="0" y="90"/>
                  <a:pt x="0" y="126"/>
                </a:cubicBezTo>
                <a:cubicBezTo>
                  <a:pt x="0" y="179"/>
                  <a:pt x="36" y="215"/>
                  <a:pt x="89" y="233"/>
                </a:cubicBezTo>
                <a:lnTo>
                  <a:pt x="36" y="375"/>
                </a:lnTo>
                <a:cubicBezTo>
                  <a:pt x="36" y="393"/>
                  <a:pt x="18" y="393"/>
                  <a:pt x="18" y="411"/>
                </a:cubicBezTo>
                <a:cubicBezTo>
                  <a:pt x="18" y="429"/>
                  <a:pt x="36" y="429"/>
                  <a:pt x="54" y="447"/>
                </a:cubicBezTo>
                <a:cubicBezTo>
                  <a:pt x="54" y="447"/>
                  <a:pt x="71" y="465"/>
                  <a:pt x="89" y="465"/>
                </a:cubicBezTo>
                <a:cubicBezTo>
                  <a:pt x="107" y="465"/>
                  <a:pt x="125" y="447"/>
                  <a:pt x="143" y="429"/>
                </a:cubicBezTo>
                <a:cubicBezTo>
                  <a:pt x="214" y="250"/>
                  <a:pt x="250" y="161"/>
                  <a:pt x="250" y="126"/>
                </a:cubicBezTo>
                <a:cubicBezTo>
                  <a:pt x="250" y="90"/>
                  <a:pt x="232" y="54"/>
                  <a:pt x="214" y="36"/>
                </a:cubicBezTo>
                <a:cubicBezTo>
                  <a:pt x="178" y="19"/>
                  <a:pt x="161" y="1"/>
                  <a:pt x="125" y="1"/>
                </a:cubicBezTo>
                <a:close/>
              </a:path>
            </a:pathLst>
          </a:custGeom>
          <a:solidFill>
            <a:srgbClr val="BCBFC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7" name="Google Shape;319;p20">
            <a:extLst>
              <a:ext uri="{FF2B5EF4-FFF2-40B4-BE49-F238E27FC236}">
                <a16:creationId xmlns:a16="http://schemas.microsoft.com/office/drawing/2014/main" id="{5A3906BA-3ABF-5D50-0563-36244057BE7B}"/>
              </a:ext>
            </a:extLst>
          </p:cNvPr>
          <p:cNvSpPr/>
          <p:nvPr/>
        </p:nvSpPr>
        <p:spPr>
          <a:xfrm>
            <a:off x="7265487" y="2007920"/>
            <a:ext cx="706559" cy="1557592"/>
          </a:xfrm>
          <a:custGeom>
            <a:avLst/>
            <a:gdLst/>
            <a:ahLst/>
            <a:cxnLst/>
            <a:rect l="l" t="t" r="r" b="b"/>
            <a:pathLst>
              <a:path w="18403" h="41646" extrusionOk="0">
                <a:moveTo>
                  <a:pt x="2173" y="0"/>
                </a:moveTo>
                <a:cubicBezTo>
                  <a:pt x="1056" y="0"/>
                  <a:pt x="1" y="1607"/>
                  <a:pt x="934" y="2824"/>
                </a:cubicBezTo>
                <a:lnTo>
                  <a:pt x="14923" y="20827"/>
                </a:lnTo>
                <a:lnTo>
                  <a:pt x="934" y="38830"/>
                </a:lnTo>
                <a:cubicBezTo>
                  <a:pt x="0" y="40048"/>
                  <a:pt x="1058" y="41646"/>
                  <a:pt x="2176" y="41646"/>
                </a:cubicBezTo>
                <a:cubicBezTo>
                  <a:pt x="2532" y="41646"/>
                  <a:pt x="2894" y="41484"/>
                  <a:pt x="3200" y="41096"/>
                </a:cubicBezTo>
                <a:lnTo>
                  <a:pt x="18010" y="22005"/>
                </a:lnTo>
                <a:cubicBezTo>
                  <a:pt x="18277" y="21665"/>
                  <a:pt x="18402" y="21237"/>
                  <a:pt x="18366" y="20827"/>
                </a:cubicBezTo>
                <a:cubicBezTo>
                  <a:pt x="18402" y="20399"/>
                  <a:pt x="18277" y="19988"/>
                  <a:pt x="18010" y="19649"/>
                </a:cubicBezTo>
                <a:lnTo>
                  <a:pt x="3200" y="558"/>
                </a:lnTo>
                <a:cubicBezTo>
                  <a:pt x="2893" y="164"/>
                  <a:pt x="2530" y="0"/>
                  <a:pt x="2173" y="0"/>
                </a:cubicBez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9" name="Google Shape;325;p20">
            <a:extLst>
              <a:ext uri="{FF2B5EF4-FFF2-40B4-BE49-F238E27FC236}">
                <a16:creationId xmlns:a16="http://schemas.microsoft.com/office/drawing/2014/main" id="{D8ED0A68-E8D5-59D7-4EB7-706F4929D8E5}"/>
              </a:ext>
            </a:extLst>
          </p:cNvPr>
          <p:cNvSpPr/>
          <p:nvPr/>
        </p:nvSpPr>
        <p:spPr>
          <a:xfrm>
            <a:off x="9496728" y="2809179"/>
            <a:ext cx="586465" cy="488492"/>
          </a:xfrm>
          <a:custGeom>
            <a:avLst/>
            <a:gdLst/>
            <a:ahLst/>
            <a:cxnLst/>
            <a:rect l="l" t="t" r="r" b="b"/>
            <a:pathLst>
              <a:path w="15275" h="13061" extrusionOk="0">
                <a:moveTo>
                  <a:pt x="8744" y="0"/>
                </a:moveTo>
                <a:cubicBezTo>
                  <a:pt x="2909" y="0"/>
                  <a:pt x="1" y="7030"/>
                  <a:pt x="4122" y="11152"/>
                </a:cubicBezTo>
                <a:cubicBezTo>
                  <a:pt x="5364" y="12394"/>
                  <a:pt x="7038" y="13061"/>
                  <a:pt x="8742" y="13061"/>
                </a:cubicBezTo>
                <a:cubicBezTo>
                  <a:pt x="9584" y="13061"/>
                  <a:pt x="10433" y="12898"/>
                  <a:pt x="11242" y="12562"/>
                </a:cubicBezTo>
                <a:cubicBezTo>
                  <a:pt x="13668" y="11545"/>
                  <a:pt x="15274" y="9172"/>
                  <a:pt x="15274" y="6531"/>
                </a:cubicBezTo>
                <a:cubicBezTo>
                  <a:pt x="15274" y="2927"/>
                  <a:pt x="12348" y="0"/>
                  <a:pt x="8744" y="0"/>
                </a:cubicBez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1" name="Google Shape;327;p20">
            <a:extLst>
              <a:ext uri="{FF2B5EF4-FFF2-40B4-BE49-F238E27FC236}">
                <a16:creationId xmlns:a16="http://schemas.microsoft.com/office/drawing/2014/main" id="{1CDEA905-E60B-ADBF-A0FD-3686562F470B}"/>
              </a:ext>
            </a:extLst>
          </p:cNvPr>
          <p:cNvSpPr/>
          <p:nvPr/>
        </p:nvSpPr>
        <p:spPr>
          <a:xfrm>
            <a:off x="177027" y="46372"/>
            <a:ext cx="5292585" cy="1969065"/>
          </a:xfrm>
          <a:custGeom>
            <a:avLst/>
            <a:gdLst/>
            <a:ahLst/>
            <a:cxnLst/>
            <a:rect l="l" t="t" r="r" b="b"/>
            <a:pathLst>
              <a:path w="93943" h="8709" extrusionOk="0">
                <a:moveTo>
                  <a:pt x="9564" y="1"/>
                </a:moveTo>
                <a:lnTo>
                  <a:pt x="1" y="8708"/>
                </a:lnTo>
                <a:lnTo>
                  <a:pt x="84396" y="8708"/>
                </a:lnTo>
                <a:lnTo>
                  <a:pt x="93942" y="1"/>
                </a:lnTo>
                <a:close/>
              </a:path>
            </a:pathLst>
          </a:custGeom>
          <a:solidFill>
            <a:srgbClr val="E8A33A"/>
          </a:solidFill>
          <a:ln w="5800" cap="flat" cmpd="sng">
            <a:solidFill>
              <a:srgbClr val="E8A33A"/>
            </a:solidFill>
            <a:prstDash val="solid"/>
            <a:miter lim="17842"/>
            <a:headEnd type="none" w="sm" len="sm"/>
            <a:tailEnd type="none" w="sm" len="sm"/>
          </a:ln>
        </p:spPr>
        <p:txBody>
          <a:bodyPr spcFirstLastPara="1" wrap="square" lIns="91425" tIns="91425" rIns="91425" bIns="91425" anchor="b" anchorCtr="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lang="en-US" sz="900"/>
          </a:p>
        </p:txBody>
      </p:sp>
      <p:sp>
        <p:nvSpPr>
          <p:cNvPr id="57" name="Google Shape;329;p20">
            <a:extLst>
              <a:ext uri="{FF2B5EF4-FFF2-40B4-BE49-F238E27FC236}">
                <a16:creationId xmlns:a16="http://schemas.microsoft.com/office/drawing/2014/main" id="{D70DE865-421A-5E76-1927-E2B3FC32E672}"/>
              </a:ext>
            </a:extLst>
          </p:cNvPr>
          <p:cNvSpPr/>
          <p:nvPr/>
        </p:nvSpPr>
        <p:spPr>
          <a:xfrm>
            <a:off x="3286852" y="3476604"/>
            <a:ext cx="6921899" cy="125849"/>
          </a:xfrm>
          <a:custGeom>
            <a:avLst/>
            <a:gdLst/>
            <a:ahLst/>
            <a:cxnLst/>
            <a:rect l="l" t="t" r="r" b="b"/>
            <a:pathLst>
              <a:path w="215380" h="3195" extrusionOk="0">
                <a:moveTo>
                  <a:pt x="2053" y="0"/>
                </a:moveTo>
                <a:cubicBezTo>
                  <a:pt x="1" y="0"/>
                  <a:pt x="1" y="3194"/>
                  <a:pt x="2053" y="3194"/>
                </a:cubicBezTo>
                <a:lnTo>
                  <a:pt x="213328" y="3194"/>
                </a:lnTo>
                <a:cubicBezTo>
                  <a:pt x="215379" y="3194"/>
                  <a:pt x="215379" y="0"/>
                  <a:pt x="213328" y="0"/>
                </a:cubicBezTo>
                <a:close/>
              </a:path>
            </a:pathLst>
          </a:custGeom>
          <a:solidFill>
            <a:schemeClr val="bg1">
              <a:lumMod val="8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8" name="Google Shape;330;p20">
            <a:extLst>
              <a:ext uri="{FF2B5EF4-FFF2-40B4-BE49-F238E27FC236}">
                <a16:creationId xmlns:a16="http://schemas.microsoft.com/office/drawing/2014/main" id="{A976DB7A-9961-6D53-13EC-729BF5A6B805}"/>
              </a:ext>
            </a:extLst>
          </p:cNvPr>
          <p:cNvSpPr/>
          <p:nvPr/>
        </p:nvSpPr>
        <p:spPr>
          <a:xfrm>
            <a:off x="5403213" y="2728658"/>
            <a:ext cx="707059" cy="1557330"/>
          </a:xfrm>
          <a:custGeom>
            <a:avLst/>
            <a:gdLst/>
            <a:ahLst/>
            <a:cxnLst/>
            <a:rect l="l" t="t" r="r" b="b"/>
            <a:pathLst>
              <a:path w="18416" h="41639" extrusionOk="0">
                <a:moveTo>
                  <a:pt x="2171" y="0"/>
                </a:moveTo>
                <a:cubicBezTo>
                  <a:pt x="1059" y="0"/>
                  <a:pt x="2" y="1593"/>
                  <a:pt x="947" y="2809"/>
                </a:cubicBezTo>
                <a:lnTo>
                  <a:pt x="14918" y="20812"/>
                </a:lnTo>
                <a:lnTo>
                  <a:pt x="947" y="38833"/>
                </a:lnTo>
                <a:cubicBezTo>
                  <a:pt x="1" y="40036"/>
                  <a:pt x="1062" y="41638"/>
                  <a:pt x="2175" y="41638"/>
                </a:cubicBezTo>
                <a:cubicBezTo>
                  <a:pt x="2531" y="41638"/>
                  <a:pt x="2893" y="41474"/>
                  <a:pt x="3195" y="41081"/>
                </a:cubicBezTo>
                <a:lnTo>
                  <a:pt x="18023" y="21989"/>
                </a:lnTo>
                <a:cubicBezTo>
                  <a:pt x="18272" y="21650"/>
                  <a:pt x="18415" y="21240"/>
                  <a:pt x="18379" y="20812"/>
                </a:cubicBezTo>
                <a:cubicBezTo>
                  <a:pt x="18415" y="20401"/>
                  <a:pt x="18272" y="19973"/>
                  <a:pt x="18023" y="19652"/>
                </a:cubicBezTo>
                <a:lnTo>
                  <a:pt x="3195" y="560"/>
                </a:lnTo>
                <a:cubicBezTo>
                  <a:pt x="2891" y="165"/>
                  <a:pt x="2528" y="0"/>
                  <a:pt x="2171" y="0"/>
                </a:cubicBezTo>
                <a:close/>
              </a:path>
            </a:pathLst>
          </a:custGeom>
          <a:solidFill>
            <a:schemeClr val="accent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9" name="Google Shape;333;p20">
            <a:extLst>
              <a:ext uri="{FF2B5EF4-FFF2-40B4-BE49-F238E27FC236}">
                <a16:creationId xmlns:a16="http://schemas.microsoft.com/office/drawing/2014/main" id="{59C5ADBD-2870-A626-9851-33CDA27E6BDF}"/>
              </a:ext>
            </a:extLst>
          </p:cNvPr>
          <p:cNvSpPr/>
          <p:nvPr/>
        </p:nvSpPr>
        <p:spPr>
          <a:xfrm>
            <a:off x="5108548" y="3268775"/>
            <a:ext cx="586425" cy="488492"/>
          </a:xfrm>
          <a:custGeom>
            <a:avLst/>
            <a:gdLst/>
            <a:ahLst/>
            <a:cxnLst/>
            <a:rect l="l" t="t" r="r" b="b"/>
            <a:pathLst>
              <a:path w="15274" h="13061" extrusionOk="0">
                <a:moveTo>
                  <a:pt x="8743" y="1"/>
                </a:moveTo>
                <a:cubicBezTo>
                  <a:pt x="2927" y="1"/>
                  <a:pt x="0" y="7031"/>
                  <a:pt x="4122" y="11152"/>
                </a:cubicBezTo>
                <a:cubicBezTo>
                  <a:pt x="5376" y="12394"/>
                  <a:pt x="7046" y="13061"/>
                  <a:pt x="8746" y="13061"/>
                </a:cubicBezTo>
                <a:cubicBezTo>
                  <a:pt x="9586" y="13061"/>
                  <a:pt x="10433" y="12898"/>
                  <a:pt x="11241" y="12562"/>
                </a:cubicBezTo>
                <a:cubicBezTo>
                  <a:pt x="13686" y="11545"/>
                  <a:pt x="15274" y="9172"/>
                  <a:pt x="15274" y="6531"/>
                </a:cubicBezTo>
                <a:cubicBezTo>
                  <a:pt x="15274" y="2927"/>
                  <a:pt x="12348" y="1"/>
                  <a:pt x="8743" y="1"/>
                </a:cubicBezTo>
                <a:close/>
              </a:path>
            </a:pathLst>
          </a:custGeom>
          <a:solidFill>
            <a:schemeClr val="accent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a:t>2</a:t>
            </a:r>
          </a:p>
        </p:txBody>
      </p:sp>
      <p:sp>
        <p:nvSpPr>
          <p:cNvPr id="62" name="Google Shape;336;p20">
            <a:extLst>
              <a:ext uri="{FF2B5EF4-FFF2-40B4-BE49-F238E27FC236}">
                <a16:creationId xmlns:a16="http://schemas.microsoft.com/office/drawing/2014/main" id="{AAFC4084-2484-C908-BC7A-72BFC580F321}"/>
              </a:ext>
            </a:extLst>
          </p:cNvPr>
          <p:cNvSpPr/>
          <p:nvPr/>
        </p:nvSpPr>
        <p:spPr>
          <a:xfrm>
            <a:off x="5603255" y="2703418"/>
            <a:ext cx="141946" cy="45719"/>
          </a:xfrm>
          <a:custGeom>
            <a:avLst/>
            <a:gdLst/>
            <a:ahLst/>
            <a:cxnLst/>
            <a:rect l="l" t="t" r="r" b="b"/>
            <a:pathLst>
              <a:path w="3177" h="393" extrusionOk="0">
                <a:moveTo>
                  <a:pt x="0" y="0"/>
                </a:moveTo>
                <a:lnTo>
                  <a:pt x="0" y="393"/>
                </a:lnTo>
                <a:lnTo>
                  <a:pt x="3176" y="393"/>
                </a:lnTo>
                <a:lnTo>
                  <a:pt x="3176"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1" name="Google Shape;353;p20">
            <a:extLst>
              <a:ext uri="{FF2B5EF4-FFF2-40B4-BE49-F238E27FC236}">
                <a16:creationId xmlns:a16="http://schemas.microsoft.com/office/drawing/2014/main" id="{CDD14455-5BE2-92AD-A1EC-BCF44BE0624A}"/>
              </a:ext>
            </a:extLst>
          </p:cNvPr>
          <p:cNvSpPr/>
          <p:nvPr/>
        </p:nvSpPr>
        <p:spPr>
          <a:xfrm>
            <a:off x="120323" y="4389059"/>
            <a:ext cx="5912191" cy="2288171"/>
          </a:xfrm>
          <a:custGeom>
            <a:avLst/>
            <a:gdLst/>
            <a:ahLst/>
            <a:cxnLst/>
            <a:rect l="l" t="t" r="r" b="b"/>
            <a:pathLst>
              <a:path w="93942" h="8709" extrusionOk="0">
                <a:moveTo>
                  <a:pt x="9564" y="1"/>
                </a:moveTo>
                <a:lnTo>
                  <a:pt x="0" y="8708"/>
                </a:lnTo>
                <a:lnTo>
                  <a:pt x="84396" y="8708"/>
                </a:lnTo>
                <a:lnTo>
                  <a:pt x="93942" y="1"/>
                </a:lnTo>
                <a:close/>
              </a:path>
            </a:pathLst>
          </a:custGeom>
          <a:solidFill>
            <a:srgbClr val="E8A33A"/>
          </a:solidFill>
          <a:ln w="5800" cap="flat" cmpd="sng">
            <a:solidFill>
              <a:srgbClr val="E8A33A"/>
            </a:solidFill>
            <a:prstDash val="solid"/>
            <a:miter lim="17842"/>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73" name="Google Shape;368;p20">
            <a:extLst>
              <a:ext uri="{FF2B5EF4-FFF2-40B4-BE49-F238E27FC236}">
                <a16:creationId xmlns:a16="http://schemas.microsoft.com/office/drawing/2014/main" id="{3B0F9DD1-B133-7A29-A11F-638D31826CD2}"/>
              </a:ext>
            </a:extLst>
          </p:cNvPr>
          <p:cNvGrpSpPr/>
          <p:nvPr/>
        </p:nvGrpSpPr>
        <p:grpSpPr>
          <a:xfrm>
            <a:off x="6848640" y="3603690"/>
            <a:ext cx="321309" cy="358937"/>
            <a:chOff x="1526275" y="238125"/>
            <a:chExt cx="4568275" cy="5238750"/>
          </a:xfrm>
        </p:grpSpPr>
        <p:sp>
          <p:nvSpPr>
            <p:cNvPr id="94" name="Google Shape;369;p20">
              <a:extLst>
                <a:ext uri="{FF2B5EF4-FFF2-40B4-BE49-F238E27FC236}">
                  <a16:creationId xmlns:a16="http://schemas.microsoft.com/office/drawing/2014/main" id="{C2700B78-F5C1-9997-56BC-B6472F1B1DD3}"/>
                </a:ext>
              </a:extLst>
            </p:cNvPr>
            <p:cNvSpPr/>
            <p:nvPr/>
          </p:nvSpPr>
          <p:spPr>
            <a:xfrm>
              <a:off x="1526275" y="1722375"/>
              <a:ext cx="4568275" cy="3754500"/>
            </a:xfrm>
            <a:custGeom>
              <a:avLst/>
              <a:gdLst/>
              <a:ahLst/>
              <a:cxnLst/>
              <a:rect l="l" t="t" r="r" b="b"/>
              <a:pathLst>
                <a:path w="182731" h="150180" extrusionOk="0">
                  <a:moveTo>
                    <a:pt x="21221" y="26952"/>
                  </a:moveTo>
                  <a:lnTo>
                    <a:pt x="84161" y="48205"/>
                  </a:lnTo>
                  <a:lnTo>
                    <a:pt x="67231" y="66969"/>
                  </a:lnTo>
                  <a:lnTo>
                    <a:pt x="10152" y="45421"/>
                  </a:lnTo>
                  <a:lnTo>
                    <a:pt x="21221" y="26952"/>
                  </a:lnTo>
                  <a:close/>
                  <a:moveTo>
                    <a:pt x="161510" y="26952"/>
                  </a:moveTo>
                  <a:lnTo>
                    <a:pt x="172579" y="45421"/>
                  </a:lnTo>
                  <a:lnTo>
                    <a:pt x="115500" y="66969"/>
                  </a:lnTo>
                  <a:lnTo>
                    <a:pt x="98570" y="48205"/>
                  </a:lnTo>
                  <a:lnTo>
                    <a:pt x="161510" y="26952"/>
                  </a:lnTo>
                  <a:close/>
                  <a:moveTo>
                    <a:pt x="87272" y="56981"/>
                  </a:moveTo>
                  <a:lnTo>
                    <a:pt x="87272" y="140421"/>
                  </a:lnTo>
                  <a:lnTo>
                    <a:pt x="23513" y="118906"/>
                  </a:lnTo>
                  <a:lnTo>
                    <a:pt x="23513" y="59208"/>
                  </a:lnTo>
                  <a:lnTo>
                    <a:pt x="66936" y="75614"/>
                  </a:lnTo>
                  <a:lnTo>
                    <a:pt x="67656" y="75844"/>
                  </a:lnTo>
                  <a:lnTo>
                    <a:pt x="68410" y="75876"/>
                  </a:lnTo>
                  <a:lnTo>
                    <a:pt x="68835" y="75876"/>
                  </a:lnTo>
                  <a:lnTo>
                    <a:pt x="69654" y="75713"/>
                  </a:lnTo>
                  <a:lnTo>
                    <a:pt x="70440" y="75352"/>
                  </a:lnTo>
                  <a:lnTo>
                    <a:pt x="71128" y="74861"/>
                  </a:lnTo>
                  <a:lnTo>
                    <a:pt x="71455" y="74534"/>
                  </a:lnTo>
                  <a:lnTo>
                    <a:pt x="87272" y="56981"/>
                  </a:lnTo>
                  <a:close/>
                  <a:moveTo>
                    <a:pt x="95459" y="56981"/>
                  </a:moveTo>
                  <a:lnTo>
                    <a:pt x="111276" y="74534"/>
                  </a:lnTo>
                  <a:lnTo>
                    <a:pt x="111603" y="74861"/>
                  </a:lnTo>
                  <a:lnTo>
                    <a:pt x="112291" y="75352"/>
                  </a:lnTo>
                  <a:lnTo>
                    <a:pt x="113077" y="75713"/>
                  </a:lnTo>
                  <a:lnTo>
                    <a:pt x="113896" y="75876"/>
                  </a:lnTo>
                  <a:lnTo>
                    <a:pt x="114321" y="75876"/>
                  </a:lnTo>
                  <a:lnTo>
                    <a:pt x="115074" y="75844"/>
                  </a:lnTo>
                  <a:lnTo>
                    <a:pt x="115762" y="75614"/>
                  </a:lnTo>
                  <a:lnTo>
                    <a:pt x="159218" y="59208"/>
                  </a:lnTo>
                  <a:lnTo>
                    <a:pt x="159218" y="118906"/>
                  </a:lnTo>
                  <a:lnTo>
                    <a:pt x="95459" y="140421"/>
                  </a:lnTo>
                  <a:lnTo>
                    <a:pt x="95459" y="56981"/>
                  </a:lnTo>
                  <a:close/>
                  <a:moveTo>
                    <a:pt x="71783" y="1"/>
                  </a:moveTo>
                  <a:lnTo>
                    <a:pt x="39559" y="10873"/>
                  </a:lnTo>
                  <a:lnTo>
                    <a:pt x="18077" y="18143"/>
                  </a:lnTo>
                  <a:lnTo>
                    <a:pt x="17913" y="18208"/>
                  </a:lnTo>
                  <a:lnTo>
                    <a:pt x="17782" y="18274"/>
                  </a:lnTo>
                  <a:lnTo>
                    <a:pt x="17258" y="18536"/>
                  </a:lnTo>
                  <a:lnTo>
                    <a:pt x="16407" y="19224"/>
                  </a:lnTo>
                  <a:lnTo>
                    <a:pt x="16047" y="19682"/>
                  </a:lnTo>
                  <a:lnTo>
                    <a:pt x="15981" y="19780"/>
                  </a:lnTo>
                  <a:lnTo>
                    <a:pt x="15916" y="19911"/>
                  </a:lnTo>
                  <a:lnTo>
                    <a:pt x="655" y="45290"/>
                  </a:lnTo>
                  <a:lnTo>
                    <a:pt x="361" y="45847"/>
                  </a:lnTo>
                  <a:lnTo>
                    <a:pt x="33" y="47026"/>
                  </a:lnTo>
                  <a:lnTo>
                    <a:pt x="0" y="47615"/>
                  </a:lnTo>
                  <a:lnTo>
                    <a:pt x="66" y="48270"/>
                  </a:lnTo>
                  <a:lnTo>
                    <a:pt x="459" y="49417"/>
                  </a:lnTo>
                  <a:lnTo>
                    <a:pt x="1147" y="50366"/>
                  </a:lnTo>
                  <a:lnTo>
                    <a:pt x="2096" y="51087"/>
                  </a:lnTo>
                  <a:lnTo>
                    <a:pt x="2653" y="51349"/>
                  </a:lnTo>
                  <a:lnTo>
                    <a:pt x="15326" y="56130"/>
                  </a:lnTo>
                  <a:lnTo>
                    <a:pt x="15326" y="121854"/>
                  </a:lnTo>
                  <a:lnTo>
                    <a:pt x="15359" y="122476"/>
                  </a:lnTo>
                  <a:lnTo>
                    <a:pt x="15752" y="123687"/>
                  </a:lnTo>
                  <a:lnTo>
                    <a:pt x="16472" y="124703"/>
                  </a:lnTo>
                  <a:lnTo>
                    <a:pt x="17488" y="125489"/>
                  </a:lnTo>
                  <a:lnTo>
                    <a:pt x="18110" y="125718"/>
                  </a:lnTo>
                  <a:lnTo>
                    <a:pt x="90055" y="150016"/>
                  </a:lnTo>
                  <a:lnTo>
                    <a:pt x="90710" y="150180"/>
                  </a:lnTo>
                  <a:lnTo>
                    <a:pt x="92020" y="150180"/>
                  </a:lnTo>
                  <a:lnTo>
                    <a:pt x="92675" y="150016"/>
                  </a:lnTo>
                  <a:lnTo>
                    <a:pt x="164621" y="125718"/>
                  </a:lnTo>
                  <a:lnTo>
                    <a:pt x="165243" y="125489"/>
                  </a:lnTo>
                  <a:lnTo>
                    <a:pt x="166258" y="124703"/>
                  </a:lnTo>
                  <a:lnTo>
                    <a:pt x="166979" y="123687"/>
                  </a:lnTo>
                  <a:lnTo>
                    <a:pt x="167372" y="122476"/>
                  </a:lnTo>
                  <a:lnTo>
                    <a:pt x="167405" y="121821"/>
                  </a:lnTo>
                  <a:lnTo>
                    <a:pt x="167405" y="56130"/>
                  </a:lnTo>
                  <a:lnTo>
                    <a:pt x="180078" y="51349"/>
                  </a:lnTo>
                  <a:lnTo>
                    <a:pt x="180634" y="51087"/>
                  </a:lnTo>
                  <a:lnTo>
                    <a:pt x="181551" y="50366"/>
                  </a:lnTo>
                  <a:lnTo>
                    <a:pt x="182272" y="49417"/>
                  </a:lnTo>
                  <a:lnTo>
                    <a:pt x="182665" y="48270"/>
                  </a:lnTo>
                  <a:lnTo>
                    <a:pt x="182730" y="47615"/>
                  </a:lnTo>
                  <a:lnTo>
                    <a:pt x="182698" y="47026"/>
                  </a:lnTo>
                  <a:lnTo>
                    <a:pt x="182370" y="45847"/>
                  </a:lnTo>
                  <a:lnTo>
                    <a:pt x="182075" y="45290"/>
                  </a:lnTo>
                  <a:lnTo>
                    <a:pt x="166815" y="19911"/>
                  </a:lnTo>
                  <a:lnTo>
                    <a:pt x="166619" y="19617"/>
                  </a:lnTo>
                  <a:lnTo>
                    <a:pt x="166389" y="19322"/>
                  </a:lnTo>
                  <a:lnTo>
                    <a:pt x="166029" y="18929"/>
                  </a:lnTo>
                  <a:lnTo>
                    <a:pt x="165145" y="18339"/>
                  </a:lnTo>
                  <a:lnTo>
                    <a:pt x="164621" y="18143"/>
                  </a:lnTo>
                  <a:lnTo>
                    <a:pt x="110948" y="1"/>
                  </a:lnTo>
                  <a:lnTo>
                    <a:pt x="104825" y="1180"/>
                  </a:lnTo>
                  <a:lnTo>
                    <a:pt x="105774" y="6911"/>
                  </a:lnTo>
                  <a:lnTo>
                    <a:pt x="105807" y="6911"/>
                  </a:lnTo>
                  <a:lnTo>
                    <a:pt x="150507" y="22007"/>
                  </a:lnTo>
                  <a:lnTo>
                    <a:pt x="91365" y="41983"/>
                  </a:lnTo>
                  <a:lnTo>
                    <a:pt x="32224" y="22007"/>
                  </a:lnTo>
                  <a:lnTo>
                    <a:pt x="76826" y="6943"/>
                  </a:lnTo>
                  <a:lnTo>
                    <a:pt x="76891" y="6911"/>
                  </a:lnTo>
                  <a:lnTo>
                    <a:pt x="76957" y="6911"/>
                  </a:lnTo>
                  <a:lnTo>
                    <a:pt x="77775" y="1409"/>
                  </a:lnTo>
                  <a:lnTo>
                    <a:pt x="71783" y="1"/>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5" name="Google Shape;370;p20">
              <a:extLst>
                <a:ext uri="{FF2B5EF4-FFF2-40B4-BE49-F238E27FC236}">
                  <a16:creationId xmlns:a16="http://schemas.microsoft.com/office/drawing/2014/main" id="{F6660A67-DE07-F62C-5CFB-244E745E54D1}"/>
                </a:ext>
              </a:extLst>
            </p:cNvPr>
            <p:cNvSpPr/>
            <p:nvPr/>
          </p:nvSpPr>
          <p:spPr>
            <a:xfrm>
              <a:off x="2873825" y="238125"/>
              <a:ext cx="1873175" cy="2135125"/>
            </a:xfrm>
            <a:custGeom>
              <a:avLst/>
              <a:gdLst/>
              <a:ahLst/>
              <a:cxnLst/>
              <a:rect l="l" t="t" r="r" b="b"/>
              <a:pathLst>
                <a:path w="74927" h="85405" extrusionOk="0">
                  <a:moveTo>
                    <a:pt x="20861" y="0"/>
                  </a:moveTo>
                  <a:lnTo>
                    <a:pt x="20861" y="35596"/>
                  </a:lnTo>
                  <a:lnTo>
                    <a:pt x="0" y="35596"/>
                  </a:lnTo>
                  <a:lnTo>
                    <a:pt x="37463" y="85405"/>
                  </a:lnTo>
                  <a:lnTo>
                    <a:pt x="74926" y="35596"/>
                  </a:lnTo>
                  <a:lnTo>
                    <a:pt x="54066" y="35596"/>
                  </a:lnTo>
                  <a:lnTo>
                    <a:pt x="54066"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77" name="TextBox 80">
            <a:extLst>
              <a:ext uri="{FF2B5EF4-FFF2-40B4-BE49-F238E27FC236}">
                <a16:creationId xmlns:a16="http://schemas.microsoft.com/office/drawing/2014/main" id="{BA0D5967-1826-FF54-52D4-8200713C2011}"/>
              </a:ext>
            </a:extLst>
          </p:cNvPr>
          <p:cNvSpPr txBox="1"/>
          <p:nvPr/>
        </p:nvSpPr>
        <p:spPr>
          <a:xfrm>
            <a:off x="1946156" y="2439277"/>
            <a:ext cx="1754330"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t>Menyusun Data</a:t>
            </a:r>
            <a:endParaRPr lang="en-US" sz="1200" b="1" dirty="0">
              <a:solidFill>
                <a:schemeClr val="tx1">
                  <a:lumMod val="85000"/>
                  <a:lumOff val="15000"/>
                </a:schemeClr>
              </a:solidFill>
              <a:latin typeface="Lora" pitchFamily="2" charset="0"/>
            </a:endParaRPr>
          </a:p>
        </p:txBody>
      </p:sp>
      <p:sp>
        <p:nvSpPr>
          <p:cNvPr id="81" name="TextBox 84">
            <a:extLst>
              <a:ext uri="{FF2B5EF4-FFF2-40B4-BE49-F238E27FC236}">
                <a16:creationId xmlns:a16="http://schemas.microsoft.com/office/drawing/2014/main" id="{50E2CE2A-1BFC-83F2-A5CB-B515EF20BBE7}"/>
              </a:ext>
            </a:extLst>
          </p:cNvPr>
          <p:cNvSpPr txBox="1"/>
          <p:nvPr/>
        </p:nvSpPr>
        <p:spPr>
          <a:xfrm>
            <a:off x="3763480" y="3645684"/>
            <a:ext cx="1754330"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t>Pembagian (Divide)</a:t>
            </a:r>
            <a:endParaRPr lang="en-US" sz="1200" b="1" dirty="0">
              <a:solidFill>
                <a:schemeClr val="tx1">
                  <a:lumMod val="85000"/>
                  <a:lumOff val="15000"/>
                </a:schemeClr>
              </a:solidFill>
              <a:latin typeface="Lora" pitchFamily="2" charset="0"/>
            </a:endParaRPr>
          </a:p>
        </p:txBody>
      </p:sp>
      <p:sp>
        <p:nvSpPr>
          <p:cNvPr id="98" name="TextBox 97">
            <a:extLst>
              <a:ext uri="{FF2B5EF4-FFF2-40B4-BE49-F238E27FC236}">
                <a16:creationId xmlns:a16="http://schemas.microsoft.com/office/drawing/2014/main" id="{FDFB34BC-75C9-40FA-94F5-44AE8C46DE2D}"/>
              </a:ext>
            </a:extLst>
          </p:cNvPr>
          <p:cNvSpPr txBox="1"/>
          <p:nvPr/>
        </p:nvSpPr>
        <p:spPr>
          <a:xfrm>
            <a:off x="311036" y="72197"/>
            <a:ext cx="4566506" cy="584775"/>
          </a:xfrm>
          <a:prstGeom prst="rect">
            <a:avLst/>
          </a:prstGeom>
          <a:noFill/>
        </p:spPr>
        <p:txBody>
          <a:bodyPr wrap="square">
            <a:spAutoFit/>
          </a:bodyPr>
          <a:lstStyle/>
          <a:p>
            <a:pPr lvl="1"/>
            <a:r>
              <a:rPr lang="en-US" sz="1000" b="1" i="1"/>
              <a:t>Data Input:</a:t>
            </a:r>
          </a:p>
          <a:p>
            <a:pPr marL="628594" lvl="1" indent="-171450">
              <a:buFont typeface="Arial" panose="020B0604020202020204" pitchFamily="34" charset="0"/>
              <a:buChar char="•"/>
            </a:pPr>
            <a:r>
              <a:rPr lang="en-US" sz="1100" b="1" i="1"/>
              <a:t>Jumlah kendaraan</a:t>
            </a:r>
            <a:r>
              <a:rPr lang="en-US" sz="1100" i="1"/>
              <a:t>: Misalnya, 50 bus yang akan digunakan dberbagai rute.</a:t>
            </a:r>
          </a:p>
        </p:txBody>
      </p:sp>
      <p:sp>
        <p:nvSpPr>
          <p:cNvPr id="99" name="TextBox 98">
            <a:extLst>
              <a:ext uri="{FF2B5EF4-FFF2-40B4-BE49-F238E27FC236}">
                <a16:creationId xmlns:a16="http://schemas.microsoft.com/office/drawing/2014/main" id="{24C7A65F-C05D-4820-A88F-293FD8EFE8A7}"/>
              </a:ext>
            </a:extLst>
          </p:cNvPr>
          <p:cNvSpPr txBox="1"/>
          <p:nvPr/>
        </p:nvSpPr>
        <p:spPr>
          <a:xfrm>
            <a:off x="527315" y="676364"/>
            <a:ext cx="4667079" cy="430887"/>
          </a:xfrm>
          <a:prstGeom prst="rect">
            <a:avLst/>
          </a:prstGeom>
          <a:noFill/>
        </p:spPr>
        <p:txBody>
          <a:bodyPr wrap="square">
            <a:spAutoFit/>
          </a:bodyPr>
          <a:lstStyle/>
          <a:p>
            <a:pPr marL="628594" lvl="1" indent="-171450">
              <a:buFont typeface="Arial" panose="020B0604020202020204" pitchFamily="34" charset="0"/>
              <a:buChar char="•"/>
            </a:pPr>
            <a:r>
              <a:rPr lang="en-US" sz="1100" b="1" i="1"/>
              <a:t>Jadwal Waktu: </a:t>
            </a:r>
            <a:r>
              <a:rPr lang="en-US" sz="1100" i="1"/>
              <a:t>Jadwal kedatangan dan keberangkatan di berbagai titik, seperti stasiun atau terminal.</a:t>
            </a:r>
          </a:p>
        </p:txBody>
      </p:sp>
      <p:sp>
        <p:nvSpPr>
          <p:cNvPr id="100" name="Google Shape;312;p20">
            <a:extLst>
              <a:ext uri="{FF2B5EF4-FFF2-40B4-BE49-F238E27FC236}">
                <a16:creationId xmlns:a16="http://schemas.microsoft.com/office/drawing/2014/main" id="{FF0B464A-3607-472F-ABE4-070ED2E2906E}"/>
              </a:ext>
            </a:extLst>
          </p:cNvPr>
          <p:cNvSpPr/>
          <p:nvPr/>
        </p:nvSpPr>
        <p:spPr>
          <a:xfrm>
            <a:off x="29320" y="1033"/>
            <a:ext cx="586465" cy="488865"/>
          </a:xfrm>
          <a:custGeom>
            <a:avLst/>
            <a:gdLst/>
            <a:ahLst/>
            <a:cxnLst/>
            <a:rect l="l" t="t" r="r" b="b"/>
            <a:pathLst>
              <a:path w="15275" h="13071" extrusionOk="0">
                <a:moveTo>
                  <a:pt x="8744" y="1"/>
                </a:moveTo>
                <a:cubicBezTo>
                  <a:pt x="2927" y="1"/>
                  <a:pt x="1" y="7031"/>
                  <a:pt x="4122" y="11153"/>
                </a:cubicBezTo>
                <a:cubicBezTo>
                  <a:pt x="5378" y="12408"/>
                  <a:pt x="7050" y="13070"/>
                  <a:pt x="8751" y="13070"/>
                </a:cubicBezTo>
                <a:cubicBezTo>
                  <a:pt x="9590" y="13070"/>
                  <a:pt x="10435" y="12910"/>
                  <a:pt x="11242" y="12580"/>
                </a:cubicBezTo>
                <a:cubicBezTo>
                  <a:pt x="13686" y="11563"/>
                  <a:pt x="15274" y="9172"/>
                  <a:pt x="15274" y="6531"/>
                </a:cubicBezTo>
                <a:cubicBezTo>
                  <a:pt x="15274" y="2927"/>
                  <a:pt x="12348" y="1"/>
                  <a:pt x="8744" y="1"/>
                </a:cubicBez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a:t>1</a:t>
            </a:r>
            <a:endParaRPr/>
          </a:p>
        </p:txBody>
      </p:sp>
      <p:sp>
        <p:nvSpPr>
          <p:cNvPr id="101" name="TextBox 100">
            <a:extLst>
              <a:ext uri="{FF2B5EF4-FFF2-40B4-BE49-F238E27FC236}">
                <a16:creationId xmlns:a16="http://schemas.microsoft.com/office/drawing/2014/main" id="{B59737B7-50B4-4955-BDC0-21F9180866BB}"/>
              </a:ext>
            </a:extLst>
          </p:cNvPr>
          <p:cNvSpPr txBox="1"/>
          <p:nvPr/>
        </p:nvSpPr>
        <p:spPr>
          <a:xfrm>
            <a:off x="489781" y="1148018"/>
            <a:ext cx="3680190" cy="769441"/>
          </a:xfrm>
          <a:prstGeom prst="rect">
            <a:avLst/>
          </a:prstGeom>
          <a:noFill/>
        </p:spPr>
        <p:txBody>
          <a:bodyPr wrap="square">
            <a:spAutoFit/>
          </a:bodyPr>
          <a:lstStyle/>
          <a:p>
            <a:pPr marL="171450" indent="-171450">
              <a:buFont typeface="Arial" panose="020B0604020202020204" pitchFamily="34" charset="0"/>
              <a:buChar char="•"/>
            </a:pPr>
            <a:r>
              <a:rPr lang="en-US" sz="1100" b="1" i="1"/>
              <a:t>Jumlah penumpang</a:t>
            </a:r>
            <a:r>
              <a:rPr lang="en-US" sz="1100" i="1"/>
              <a:t>: Data jumlah penumpang yang akan menggunakan transportasi pada waktu tertentu (misalnya berdasarkan waktu per jam atau data historis).</a:t>
            </a:r>
          </a:p>
        </p:txBody>
      </p:sp>
      <p:sp>
        <p:nvSpPr>
          <p:cNvPr id="6" name="Rectangle 1">
            <a:extLst>
              <a:ext uri="{FF2B5EF4-FFF2-40B4-BE49-F238E27FC236}">
                <a16:creationId xmlns:a16="http://schemas.microsoft.com/office/drawing/2014/main" id="{9F6CBCB7-740E-459F-93DE-4A070114BB77}"/>
              </a:ext>
            </a:extLst>
          </p:cNvPr>
          <p:cNvSpPr>
            <a:spLocks noChangeArrowheads="1"/>
          </p:cNvSpPr>
          <p:nvPr/>
        </p:nvSpPr>
        <p:spPr bwMode="auto">
          <a:xfrm>
            <a:off x="725423" y="4412511"/>
            <a:ext cx="5157484"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1" u="none" strike="noStrike" cap="none" normalizeH="0" baseline="0">
                <a:ln>
                  <a:noFill/>
                </a:ln>
                <a:solidFill>
                  <a:schemeClr val="tx1"/>
                </a:solidFill>
                <a:effectLst/>
                <a:latin typeface="Arial" panose="020B0604020202020204" pitchFamily="34" charset="0"/>
              </a:rPr>
              <a:t>Pembagian Berdasarkan Zona</a:t>
            </a:r>
            <a:r>
              <a:rPr kumimoji="0" lang="en-US" altLang="en-US" sz="1100" b="0" i="1" u="none" strike="noStrike" cap="none" normalizeH="0" baseline="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0" i="1" u="none" strike="noStrike" cap="none" normalizeH="0" baseline="0">
                <a:ln>
                  <a:noFill/>
                </a:ln>
                <a:solidFill>
                  <a:schemeClr val="tx1"/>
                </a:solidFill>
                <a:effectLst/>
                <a:latin typeface="Arial" panose="020B0604020202020204" pitchFamily="34" charset="0"/>
              </a:rPr>
              <a:t>Misalnya, kota dibagi menjadi beberapa zona (pusat kota, pinggiran, dan daerah jauh). Setiap zona akan memiliki jadwal transportasi yang disesuaikan berdasarkan data penumpang dan kapasitas kendaraan.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1" u="none" strike="noStrike" cap="none" normalizeH="0" baseline="0">
              <a:ln>
                <a:noFill/>
              </a:ln>
              <a:solidFill>
                <a:schemeClr val="tx1"/>
              </a:solidFill>
              <a:effectLst/>
              <a:latin typeface="Arial" panose="020B0604020202020204" pitchFamily="34" charset="0"/>
            </a:endParaRPr>
          </a:p>
        </p:txBody>
      </p:sp>
      <p:sp>
        <p:nvSpPr>
          <p:cNvPr id="102" name="TextBox 101">
            <a:extLst>
              <a:ext uri="{FF2B5EF4-FFF2-40B4-BE49-F238E27FC236}">
                <a16:creationId xmlns:a16="http://schemas.microsoft.com/office/drawing/2014/main" id="{F525B3F3-3F36-43E1-A712-61BED5432AAE}"/>
              </a:ext>
            </a:extLst>
          </p:cNvPr>
          <p:cNvSpPr txBox="1"/>
          <p:nvPr/>
        </p:nvSpPr>
        <p:spPr>
          <a:xfrm>
            <a:off x="482940" y="5245403"/>
            <a:ext cx="5186956" cy="60016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1" i="1" u="none" strike="noStrike" cap="none" normalizeH="0" baseline="0">
                <a:ln>
                  <a:noFill/>
                </a:ln>
                <a:solidFill>
                  <a:schemeClr val="tx1"/>
                </a:solidFill>
                <a:effectLst/>
                <a:latin typeface="Arial" panose="020B0604020202020204" pitchFamily="34" charset="0"/>
              </a:rPr>
              <a:t>Contoh</a:t>
            </a:r>
            <a:r>
              <a:rPr kumimoji="0" lang="en-US" altLang="en-US" sz="1100" b="0" i="1" u="none" strike="noStrike" cap="none" normalizeH="0" baseline="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b="1" i="1" u="none" strike="noStrike" cap="none" normalizeH="0" baseline="0">
                <a:ln>
                  <a:noFill/>
                </a:ln>
                <a:solidFill>
                  <a:schemeClr val="tx1"/>
                </a:solidFill>
                <a:effectLst/>
                <a:latin typeface="Arial" panose="020B0604020202020204" pitchFamily="34" charset="0"/>
              </a:rPr>
              <a:t>Zona 1 (Pusat Kota)</a:t>
            </a:r>
            <a:r>
              <a:rPr kumimoji="0" lang="en-US" altLang="en-US" sz="1100" b="0" i="1" u="none" strike="noStrike" cap="none" normalizeH="0" baseline="0">
                <a:ln>
                  <a:noFill/>
                </a:ln>
                <a:solidFill>
                  <a:schemeClr val="tx1"/>
                </a:solidFill>
                <a:effectLst/>
                <a:latin typeface="Arial" panose="020B0604020202020204" pitchFamily="34" charset="0"/>
              </a:rPr>
              <a:t>: Lebih padat, sehingga lebih banyak kendaraan dibutuhkan pada jam sibuk.</a:t>
            </a:r>
          </a:p>
        </p:txBody>
      </p:sp>
      <p:sp>
        <p:nvSpPr>
          <p:cNvPr id="103" name="TextBox 102">
            <a:extLst>
              <a:ext uri="{FF2B5EF4-FFF2-40B4-BE49-F238E27FC236}">
                <a16:creationId xmlns:a16="http://schemas.microsoft.com/office/drawing/2014/main" id="{0BD20C26-FBAA-4347-B02D-691DAD062B36}"/>
              </a:ext>
            </a:extLst>
          </p:cNvPr>
          <p:cNvSpPr txBox="1"/>
          <p:nvPr/>
        </p:nvSpPr>
        <p:spPr>
          <a:xfrm>
            <a:off x="373417" y="5790087"/>
            <a:ext cx="6098344" cy="26161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b="1" i="1" u="none" strike="noStrike" cap="none" normalizeH="0" baseline="0">
                <a:ln>
                  <a:noFill/>
                </a:ln>
                <a:solidFill>
                  <a:schemeClr val="tx1"/>
                </a:solidFill>
                <a:effectLst/>
                <a:latin typeface="Arial" panose="020B0604020202020204" pitchFamily="34" charset="0"/>
              </a:rPr>
              <a:t>Zona 2 (Pinggiran)</a:t>
            </a:r>
            <a:r>
              <a:rPr kumimoji="0" lang="en-US" altLang="en-US" sz="1100" b="0" i="1" u="none" strike="noStrike" cap="none" normalizeH="0" baseline="0">
                <a:ln>
                  <a:noFill/>
                </a:ln>
                <a:solidFill>
                  <a:schemeClr val="tx1"/>
                </a:solidFill>
                <a:effectLst/>
                <a:latin typeface="Arial" panose="020B0604020202020204" pitchFamily="34" charset="0"/>
              </a:rPr>
              <a:t>: Waktu tunggu lebih lama karena penumpang lebih sedikit.</a:t>
            </a:r>
          </a:p>
        </p:txBody>
      </p:sp>
      <p:sp>
        <p:nvSpPr>
          <p:cNvPr id="104" name="TextBox 103">
            <a:extLst>
              <a:ext uri="{FF2B5EF4-FFF2-40B4-BE49-F238E27FC236}">
                <a16:creationId xmlns:a16="http://schemas.microsoft.com/office/drawing/2014/main" id="{C178B41F-7005-4BAC-A913-77003ABA741F}"/>
              </a:ext>
            </a:extLst>
          </p:cNvPr>
          <p:cNvSpPr txBox="1"/>
          <p:nvPr/>
        </p:nvSpPr>
        <p:spPr>
          <a:xfrm>
            <a:off x="5835150" y="5480172"/>
            <a:ext cx="4759312" cy="9387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100" b="1" i="1" u="none" strike="noStrike" cap="none" normalizeH="0" baseline="0">
                <a:ln>
                  <a:noFill/>
                </a:ln>
                <a:solidFill>
                  <a:schemeClr val="tx1"/>
                </a:solidFill>
                <a:effectLst/>
                <a:latin typeface="Arial" panose="020B0604020202020204" pitchFamily="34" charset="0"/>
              </a:rPr>
              <a:t>Pembagian Berdasarkan Waktu</a:t>
            </a:r>
            <a:r>
              <a:rPr kumimoji="0" lang="en-US" altLang="en-US" sz="1100" b="0" i="1" u="none" strike="noStrike" cap="none" normalizeH="0" baseline="0">
                <a:ln>
                  <a:noFill/>
                </a:ln>
                <a:solidFill>
                  <a:schemeClr val="tx1"/>
                </a:solidFill>
                <a:effectLst/>
                <a:latin typeface="Arial" panose="020B0604020202020204" pitchFamily="34" charset="0"/>
              </a:rPr>
              <a:t>: Jam sibuk dan non-sibuk perlu dibedakan untuk menentukan jumlah kendaraan yang akan beroperasi.</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1" u="none" strike="noStrike" cap="none" normalizeH="0" baseline="0">
                <a:ln>
                  <a:noFill/>
                </a:ln>
                <a:solidFill>
                  <a:schemeClr val="tx1"/>
                </a:solidFill>
                <a:effectLst/>
                <a:latin typeface="Arial" panose="020B0604020202020204" pitchFamily="34" charset="0"/>
              </a:rPr>
              <a:t>Contoh</a:t>
            </a:r>
            <a:r>
              <a:rPr kumimoji="0" lang="en-US" altLang="en-US" sz="1100" b="0" i="1"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1" u="none" strike="noStrike" cap="none" normalizeH="0" baseline="0">
                <a:ln>
                  <a:noFill/>
                </a:ln>
                <a:solidFill>
                  <a:schemeClr val="tx1"/>
                </a:solidFill>
                <a:effectLst/>
                <a:latin typeface="Arial" panose="020B0604020202020204" pitchFamily="34" charset="0"/>
              </a:rPr>
              <a:t>Jam Sibuk</a:t>
            </a:r>
            <a:r>
              <a:rPr kumimoji="0" lang="en-US" altLang="en-US" sz="1100" b="0" i="1" u="none" strike="noStrike" cap="none" normalizeH="0" baseline="0">
                <a:ln>
                  <a:noFill/>
                </a:ln>
                <a:solidFill>
                  <a:schemeClr val="tx1"/>
                </a:solidFill>
                <a:effectLst/>
                <a:latin typeface="Arial" panose="020B0604020202020204" pitchFamily="34" charset="0"/>
              </a:rPr>
              <a:t>: 06:00–09:00 dan 16:00–19:00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1" u="none" strike="noStrike" cap="none" normalizeH="0" baseline="0">
                <a:ln>
                  <a:noFill/>
                </a:ln>
                <a:solidFill>
                  <a:schemeClr val="tx1"/>
                </a:solidFill>
                <a:effectLst/>
                <a:latin typeface="Arial" panose="020B0604020202020204" pitchFamily="34" charset="0"/>
              </a:rPr>
              <a:t>Jam Non-Sibuk</a:t>
            </a:r>
            <a:r>
              <a:rPr kumimoji="0" lang="en-US" altLang="en-US" sz="1100" b="0" i="1" u="none" strike="noStrike" cap="none" normalizeH="0" baseline="0">
                <a:ln>
                  <a:noFill/>
                </a:ln>
                <a:solidFill>
                  <a:schemeClr val="tx1"/>
                </a:solidFill>
                <a:effectLst/>
                <a:latin typeface="Arial" panose="020B0604020202020204" pitchFamily="34" charset="0"/>
              </a:rPr>
              <a:t>: 09:00–16:00 dan setelah 19:00</a:t>
            </a:r>
          </a:p>
        </p:txBody>
      </p:sp>
      <p:sp>
        <p:nvSpPr>
          <p:cNvPr id="105" name="TextBox 104">
            <a:extLst>
              <a:ext uri="{FF2B5EF4-FFF2-40B4-BE49-F238E27FC236}">
                <a16:creationId xmlns:a16="http://schemas.microsoft.com/office/drawing/2014/main" id="{0AEF439D-6584-45E2-AABB-5964DA34BAC4}"/>
              </a:ext>
            </a:extLst>
          </p:cNvPr>
          <p:cNvSpPr txBox="1"/>
          <p:nvPr/>
        </p:nvSpPr>
        <p:spPr>
          <a:xfrm>
            <a:off x="297612" y="6088997"/>
            <a:ext cx="6098344" cy="26161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b="1" i="1" u="none" strike="noStrike" cap="none" normalizeH="0" baseline="0">
                <a:ln>
                  <a:noFill/>
                </a:ln>
                <a:solidFill>
                  <a:schemeClr val="tx1"/>
                </a:solidFill>
                <a:effectLst/>
                <a:latin typeface="Arial" panose="020B0604020202020204" pitchFamily="34" charset="0"/>
              </a:rPr>
              <a:t>Zona 3 (Daerah Jauh)</a:t>
            </a:r>
            <a:r>
              <a:rPr kumimoji="0" lang="en-US" altLang="en-US" sz="1100" b="0" i="1" u="none" strike="noStrike" cap="none" normalizeH="0" baseline="0">
                <a:ln>
                  <a:noFill/>
                </a:ln>
                <a:solidFill>
                  <a:schemeClr val="tx1"/>
                </a:solidFill>
                <a:effectLst/>
                <a:latin typeface="Arial" panose="020B0604020202020204" pitchFamily="34" charset="0"/>
              </a:rPr>
              <a:t>: Gunakan kendaraan kecil atau angkutan feeder.</a:t>
            </a:r>
          </a:p>
        </p:txBody>
      </p:sp>
      <p:sp>
        <p:nvSpPr>
          <p:cNvPr id="107" name="Google Shape;333;p20">
            <a:extLst>
              <a:ext uri="{FF2B5EF4-FFF2-40B4-BE49-F238E27FC236}">
                <a16:creationId xmlns:a16="http://schemas.microsoft.com/office/drawing/2014/main" id="{EAF8CAEB-24E4-42D7-9598-B2CB87BB94BB}"/>
              </a:ext>
            </a:extLst>
          </p:cNvPr>
          <p:cNvSpPr/>
          <p:nvPr/>
        </p:nvSpPr>
        <p:spPr>
          <a:xfrm>
            <a:off x="5648248" y="5096017"/>
            <a:ext cx="477142" cy="406213"/>
          </a:xfrm>
          <a:custGeom>
            <a:avLst/>
            <a:gdLst/>
            <a:ahLst/>
            <a:cxnLst/>
            <a:rect l="l" t="t" r="r" b="b"/>
            <a:pathLst>
              <a:path w="15274" h="13061" extrusionOk="0">
                <a:moveTo>
                  <a:pt x="8743" y="1"/>
                </a:moveTo>
                <a:cubicBezTo>
                  <a:pt x="2927" y="1"/>
                  <a:pt x="0" y="7031"/>
                  <a:pt x="4122" y="11152"/>
                </a:cubicBezTo>
                <a:cubicBezTo>
                  <a:pt x="5376" y="12394"/>
                  <a:pt x="7046" y="13061"/>
                  <a:pt x="8746" y="13061"/>
                </a:cubicBezTo>
                <a:cubicBezTo>
                  <a:pt x="9586" y="13061"/>
                  <a:pt x="10433" y="12898"/>
                  <a:pt x="11241" y="12562"/>
                </a:cubicBezTo>
                <a:cubicBezTo>
                  <a:pt x="13686" y="11545"/>
                  <a:pt x="15274" y="9172"/>
                  <a:pt x="15274" y="6531"/>
                </a:cubicBezTo>
                <a:cubicBezTo>
                  <a:pt x="15274" y="2927"/>
                  <a:pt x="12348" y="1"/>
                  <a:pt x="8743" y="1"/>
                </a:cubicBezTo>
                <a:close/>
              </a:path>
            </a:pathLst>
          </a:custGeom>
          <a:solidFill>
            <a:schemeClr val="accent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a:t>2</a:t>
            </a:r>
          </a:p>
        </p:txBody>
      </p:sp>
      <p:sp>
        <p:nvSpPr>
          <p:cNvPr id="108" name="TextBox 107">
            <a:extLst>
              <a:ext uri="{FF2B5EF4-FFF2-40B4-BE49-F238E27FC236}">
                <a16:creationId xmlns:a16="http://schemas.microsoft.com/office/drawing/2014/main" id="{0239F5D6-E384-449E-9456-B6709A112357}"/>
              </a:ext>
            </a:extLst>
          </p:cNvPr>
          <p:cNvSpPr txBox="1"/>
          <p:nvPr/>
        </p:nvSpPr>
        <p:spPr>
          <a:xfrm>
            <a:off x="5334561" y="2369415"/>
            <a:ext cx="1913419" cy="276999"/>
          </a:xfrm>
          <a:prstGeom prst="rect">
            <a:avLst/>
          </a:prstGeom>
          <a:noFill/>
        </p:spPr>
        <p:txBody>
          <a:bodyPr wrap="square">
            <a:spAutoFit/>
          </a:bodyPr>
          <a:lstStyle/>
          <a:p>
            <a:pPr algn="ctr" defTabSz="914400"/>
            <a:r>
              <a:rPr lang="en-US" sz="1200"/>
              <a:t>Penyelesaian (Conquer)</a:t>
            </a:r>
          </a:p>
        </p:txBody>
      </p:sp>
      <p:sp>
        <p:nvSpPr>
          <p:cNvPr id="48" name="Google Shape;322;p20">
            <a:hlinkClick r:id="rId2" action="ppaction://hlinksldjump"/>
            <a:extLst>
              <a:ext uri="{FF2B5EF4-FFF2-40B4-BE49-F238E27FC236}">
                <a16:creationId xmlns:a16="http://schemas.microsoft.com/office/drawing/2014/main" id="{3E2D4544-B88A-1372-B550-E9A04155E729}"/>
              </a:ext>
            </a:extLst>
          </p:cNvPr>
          <p:cNvSpPr/>
          <p:nvPr/>
        </p:nvSpPr>
        <p:spPr>
          <a:xfrm>
            <a:off x="9861826" y="2299249"/>
            <a:ext cx="707059" cy="1557592"/>
          </a:xfrm>
          <a:custGeom>
            <a:avLst/>
            <a:gdLst/>
            <a:ahLst/>
            <a:cxnLst/>
            <a:rect l="l" t="t" r="r" b="b"/>
            <a:pathLst>
              <a:path w="18416" h="41646" extrusionOk="0">
                <a:moveTo>
                  <a:pt x="2176" y="0"/>
                </a:moveTo>
                <a:cubicBezTo>
                  <a:pt x="1063" y="0"/>
                  <a:pt x="1" y="1607"/>
                  <a:pt x="947" y="2824"/>
                </a:cubicBezTo>
                <a:lnTo>
                  <a:pt x="14918" y="20827"/>
                </a:lnTo>
                <a:lnTo>
                  <a:pt x="965" y="38830"/>
                </a:lnTo>
                <a:cubicBezTo>
                  <a:pt x="18" y="40048"/>
                  <a:pt x="1072" y="41646"/>
                  <a:pt x="2190" y="41646"/>
                </a:cubicBezTo>
                <a:cubicBezTo>
                  <a:pt x="2545" y="41646"/>
                  <a:pt x="2908" y="41484"/>
                  <a:pt x="3214" y="41096"/>
                </a:cubicBezTo>
                <a:cubicBezTo>
                  <a:pt x="8156" y="34726"/>
                  <a:pt x="13080" y="28356"/>
                  <a:pt x="18023" y="22005"/>
                </a:cubicBezTo>
                <a:cubicBezTo>
                  <a:pt x="18291" y="21665"/>
                  <a:pt x="18415" y="21237"/>
                  <a:pt x="18380" y="20827"/>
                </a:cubicBezTo>
                <a:cubicBezTo>
                  <a:pt x="18415" y="20399"/>
                  <a:pt x="18273" y="19988"/>
                  <a:pt x="18023" y="19649"/>
                </a:cubicBezTo>
                <a:lnTo>
                  <a:pt x="3196" y="558"/>
                </a:lnTo>
                <a:cubicBezTo>
                  <a:pt x="2893" y="164"/>
                  <a:pt x="2532" y="0"/>
                  <a:pt x="2176" y="0"/>
                </a:cubicBez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6" name="Google Shape;318;p20">
            <a:extLst>
              <a:ext uri="{FF2B5EF4-FFF2-40B4-BE49-F238E27FC236}">
                <a16:creationId xmlns:a16="http://schemas.microsoft.com/office/drawing/2014/main" id="{310A133E-0B05-7ECC-0250-EEB907375662}"/>
              </a:ext>
            </a:extLst>
          </p:cNvPr>
          <p:cNvSpPr/>
          <p:nvPr/>
        </p:nvSpPr>
        <p:spPr>
          <a:xfrm flipV="1">
            <a:off x="9639264" y="2881748"/>
            <a:ext cx="314185" cy="328063"/>
          </a:xfrm>
          <a:custGeom>
            <a:avLst/>
            <a:gdLst/>
            <a:ahLst/>
            <a:cxnLst/>
            <a:rect l="l" t="t" r="r" b="b"/>
            <a:pathLst>
              <a:path w="9244" h="9244" extrusionOk="0">
                <a:moveTo>
                  <a:pt x="4622" y="3337"/>
                </a:moveTo>
                <a:cubicBezTo>
                  <a:pt x="5336" y="3337"/>
                  <a:pt x="5907" y="3908"/>
                  <a:pt x="5907" y="4622"/>
                </a:cubicBezTo>
                <a:cubicBezTo>
                  <a:pt x="5907" y="5391"/>
                  <a:pt x="5283" y="5894"/>
                  <a:pt x="4630" y="5894"/>
                </a:cubicBezTo>
                <a:cubicBezTo>
                  <a:pt x="4314" y="5894"/>
                  <a:pt x="3992" y="5776"/>
                  <a:pt x="3730" y="5514"/>
                </a:cubicBezTo>
                <a:cubicBezTo>
                  <a:pt x="2927" y="4711"/>
                  <a:pt x="3498" y="3337"/>
                  <a:pt x="4622" y="3337"/>
                </a:cubicBezTo>
                <a:close/>
                <a:moveTo>
                  <a:pt x="4623" y="2827"/>
                </a:moveTo>
                <a:cubicBezTo>
                  <a:pt x="4185" y="2827"/>
                  <a:pt x="3738" y="2990"/>
                  <a:pt x="3373" y="3355"/>
                </a:cubicBezTo>
                <a:cubicBezTo>
                  <a:pt x="2249" y="4479"/>
                  <a:pt x="3034" y="6406"/>
                  <a:pt x="4622" y="6406"/>
                </a:cubicBezTo>
                <a:cubicBezTo>
                  <a:pt x="5621" y="6406"/>
                  <a:pt x="6406" y="5603"/>
                  <a:pt x="6406" y="4622"/>
                </a:cubicBezTo>
                <a:cubicBezTo>
                  <a:pt x="6406" y="3537"/>
                  <a:pt x="5535" y="2827"/>
                  <a:pt x="4623" y="2827"/>
                </a:cubicBezTo>
                <a:close/>
                <a:moveTo>
                  <a:pt x="5015" y="500"/>
                </a:moveTo>
                <a:lnTo>
                  <a:pt x="5015" y="1517"/>
                </a:lnTo>
                <a:lnTo>
                  <a:pt x="5229" y="1553"/>
                </a:lnTo>
                <a:cubicBezTo>
                  <a:pt x="5639" y="1624"/>
                  <a:pt x="6032" y="1785"/>
                  <a:pt x="6389" y="2035"/>
                </a:cubicBezTo>
                <a:lnTo>
                  <a:pt x="6567" y="2142"/>
                </a:lnTo>
                <a:lnTo>
                  <a:pt x="7263" y="1428"/>
                </a:lnTo>
                <a:lnTo>
                  <a:pt x="7816" y="1981"/>
                </a:lnTo>
                <a:lnTo>
                  <a:pt x="7102" y="2695"/>
                </a:lnTo>
                <a:lnTo>
                  <a:pt x="7227" y="2855"/>
                </a:lnTo>
                <a:cubicBezTo>
                  <a:pt x="7459" y="3212"/>
                  <a:pt x="7620" y="3605"/>
                  <a:pt x="7709" y="4033"/>
                </a:cubicBezTo>
                <a:lnTo>
                  <a:pt x="7745" y="4229"/>
                </a:lnTo>
                <a:lnTo>
                  <a:pt x="8744" y="4229"/>
                </a:lnTo>
                <a:lnTo>
                  <a:pt x="8744" y="5014"/>
                </a:lnTo>
                <a:lnTo>
                  <a:pt x="7745" y="5014"/>
                </a:lnTo>
                <a:lnTo>
                  <a:pt x="7709" y="5211"/>
                </a:lnTo>
                <a:cubicBezTo>
                  <a:pt x="7620" y="5621"/>
                  <a:pt x="7459" y="6014"/>
                  <a:pt x="7227" y="6370"/>
                </a:cubicBezTo>
                <a:lnTo>
                  <a:pt x="7120" y="6549"/>
                </a:lnTo>
                <a:lnTo>
                  <a:pt x="7816" y="7263"/>
                </a:lnTo>
                <a:lnTo>
                  <a:pt x="7281" y="7798"/>
                </a:lnTo>
                <a:lnTo>
                  <a:pt x="6567" y="7102"/>
                </a:lnTo>
                <a:lnTo>
                  <a:pt x="6389" y="7209"/>
                </a:lnTo>
                <a:cubicBezTo>
                  <a:pt x="6032" y="7441"/>
                  <a:pt x="5639" y="7602"/>
                  <a:pt x="5229" y="7691"/>
                </a:cubicBezTo>
                <a:lnTo>
                  <a:pt x="5032" y="7727"/>
                </a:lnTo>
                <a:lnTo>
                  <a:pt x="5032" y="8744"/>
                </a:lnTo>
                <a:lnTo>
                  <a:pt x="4247" y="8744"/>
                </a:lnTo>
                <a:lnTo>
                  <a:pt x="4247" y="7727"/>
                </a:lnTo>
                <a:lnTo>
                  <a:pt x="4051" y="7691"/>
                </a:lnTo>
                <a:cubicBezTo>
                  <a:pt x="3623" y="7602"/>
                  <a:pt x="3230" y="7441"/>
                  <a:pt x="2891" y="7209"/>
                </a:cubicBezTo>
                <a:lnTo>
                  <a:pt x="2713" y="7084"/>
                </a:lnTo>
                <a:lnTo>
                  <a:pt x="1999" y="7798"/>
                </a:lnTo>
                <a:lnTo>
                  <a:pt x="1464" y="7263"/>
                </a:lnTo>
                <a:lnTo>
                  <a:pt x="2160" y="6549"/>
                </a:lnTo>
                <a:lnTo>
                  <a:pt x="2053" y="6370"/>
                </a:lnTo>
                <a:cubicBezTo>
                  <a:pt x="1803" y="6014"/>
                  <a:pt x="1642" y="5621"/>
                  <a:pt x="1571" y="5211"/>
                </a:cubicBezTo>
                <a:lnTo>
                  <a:pt x="1535" y="5014"/>
                </a:lnTo>
                <a:lnTo>
                  <a:pt x="518" y="5014"/>
                </a:lnTo>
                <a:lnTo>
                  <a:pt x="518" y="4229"/>
                </a:lnTo>
                <a:lnTo>
                  <a:pt x="1535" y="4229"/>
                </a:lnTo>
                <a:lnTo>
                  <a:pt x="1571" y="4033"/>
                </a:lnTo>
                <a:cubicBezTo>
                  <a:pt x="1642" y="3605"/>
                  <a:pt x="1803" y="3212"/>
                  <a:pt x="2053" y="2873"/>
                </a:cubicBezTo>
                <a:lnTo>
                  <a:pt x="2160" y="2695"/>
                </a:lnTo>
                <a:lnTo>
                  <a:pt x="1464" y="1981"/>
                </a:lnTo>
                <a:lnTo>
                  <a:pt x="1999" y="1428"/>
                </a:lnTo>
                <a:lnTo>
                  <a:pt x="2713" y="2142"/>
                </a:lnTo>
                <a:lnTo>
                  <a:pt x="2874" y="2035"/>
                </a:lnTo>
                <a:cubicBezTo>
                  <a:pt x="3230" y="1785"/>
                  <a:pt x="3623" y="1624"/>
                  <a:pt x="4033" y="1553"/>
                </a:cubicBezTo>
                <a:lnTo>
                  <a:pt x="4247" y="1517"/>
                </a:lnTo>
                <a:lnTo>
                  <a:pt x="4247" y="500"/>
                </a:lnTo>
                <a:close/>
                <a:moveTo>
                  <a:pt x="3730" y="1"/>
                </a:moveTo>
                <a:lnTo>
                  <a:pt x="3730" y="1089"/>
                </a:lnTo>
                <a:cubicBezTo>
                  <a:pt x="3391" y="1178"/>
                  <a:pt x="3070" y="1321"/>
                  <a:pt x="2766" y="1499"/>
                </a:cubicBezTo>
                <a:lnTo>
                  <a:pt x="1981" y="714"/>
                </a:lnTo>
                <a:lnTo>
                  <a:pt x="732" y="1981"/>
                </a:lnTo>
                <a:lnTo>
                  <a:pt x="1500" y="2748"/>
                </a:lnTo>
                <a:cubicBezTo>
                  <a:pt x="1321" y="3052"/>
                  <a:pt x="1196" y="3391"/>
                  <a:pt x="1107" y="3730"/>
                </a:cubicBezTo>
                <a:lnTo>
                  <a:pt x="1" y="3730"/>
                </a:lnTo>
                <a:lnTo>
                  <a:pt x="1" y="5514"/>
                </a:lnTo>
                <a:lnTo>
                  <a:pt x="1107" y="5514"/>
                </a:lnTo>
                <a:cubicBezTo>
                  <a:pt x="1196" y="5853"/>
                  <a:pt x="1321" y="6174"/>
                  <a:pt x="1500" y="6478"/>
                </a:cubicBezTo>
                <a:lnTo>
                  <a:pt x="732" y="7263"/>
                </a:lnTo>
                <a:lnTo>
                  <a:pt x="1981" y="8512"/>
                </a:lnTo>
                <a:lnTo>
                  <a:pt x="2766" y="7744"/>
                </a:lnTo>
                <a:cubicBezTo>
                  <a:pt x="3070" y="7923"/>
                  <a:pt x="3391" y="8048"/>
                  <a:pt x="3730" y="8137"/>
                </a:cubicBezTo>
                <a:lnTo>
                  <a:pt x="3730" y="9243"/>
                </a:lnTo>
                <a:lnTo>
                  <a:pt x="5514" y="9243"/>
                </a:lnTo>
                <a:lnTo>
                  <a:pt x="5514" y="8155"/>
                </a:lnTo>
                <a:cubicBezTo>
                  <a:pt x="5853" y="8066"/>
                  <a:pt x="6192" y="7923"/>
                  <a:pt x="6496" y="7744"/>
                </a:cubicBezTo>
                <a:lnTo>
                  <a:pt x="7263" y="8529"/>
                </a:lnTo>
                <a:lnTo>
                  <a:pt x="8530" y="7263"/>
                </a:lnTo>
                <a:lnTo>
                  <a:pt x="7745" y="6495"/>
                </a:lnTo>
                <a:cubicBezTo>
                  <a:pt x="7923" y="6192"/>
                  <a:pt x="8066" y="5853"/>
                  <a:pt x="8155" y="5514"/>
                </a:cubicBezTo>
                <a:lnTo>
                  <a:pt x="9243" y="5514"/>
                </a:lnTo>
                <a:lnTo>
                  <a:pt x="9243" y="3730"/>
                </a:lnTo>
                <a:lnTo>
                  <a:pt x="8155" y="3730"/>
                </a:lnTo>
                <a:cubicBezTo>
                  <a:pt x="8066" y="3391"/>
                  <a:pt x="7923" y="3070"/>
                  <a:pt x="7745" y="2766"/>
                </a:cubicBezTo>
                <a:lnTo>
                  <a:pt x="8530" y="1981"/>
                </a:lnTo>
                <a:lnTo>
                  <a:pt x="7263" y="732"/>
                </a:lnTo>
                <a:lnTo>
                  <a:pt x="6496" y="1499"/>
                </a:lnTo>
                <a:cubicBezTo>
                  <a:pt x="6192" y="1321"/>
                  <a:pt x="5853" y="1196"/>
                  <a:pt x="5514" y="1107"/>
                </a:cubicBezTo>
                <a:lnTo>
                  <a:pt x="5514" y="1"/>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9" name="Google Shape;327;p20">
            <a:extLst>
              <a:ext uri="{FF2B5EF4-FFF2-40B4-BE49-F238E27FC236}">
                <a16:creationId xmlns:a16="http://schemas.microsoft.com/office/drawing/2014/main" id="{C123A73B-50D7-4CA6-9C15-12DE01C54D82}"/>
              </a:ext>
            </a:extLst>
          </p:cNvPr>
          <p:cNvSpPr/>
          <p:nvPr/>
        </p:nvSpPr>
        <p:spPr>
          <a:xfrm>
            <a:off x="7026616" y="56008"/>
            <a:ext cx="5292585" cy="1969065"/>
          </a:xfrm>
          <a:custGeom>
            <a:avLst/>
            <a:gdLst/>
            <a:ahLst/>
            <a:cxnLst/>
            <a:rect l="l" t="t" r="r" b="b"/>
            <a:pathLst>
              <a:path w="93943" h="8709" extrusionOk="0">
                <a:moveTo>
                  <a:pt x="9564" y="1"/>
                </a:moveTo>
                <a:lnTo>
                  <a:pt x="1" y="8708"/>
                </a:lnTo>
                <a:lnTo>
                  <a:pt x="84396" y="8708"/>
                </a:lnTo>
                <a:lnTo>
                  <a:pt x="93942" y="1"/>
                </a:lnTo>
                <a:close/>
              </a:path>
            </a:pathLst>
          </a:custGeom>
          <a:solidFill>
            <a:srgbClr val="E8A33A"/>
          </a:solidFill>
          <a:ln w="5800" cap="flat" cmpd="sng">
            <a:solidFill>
              <a:srgbClr val="E8A33A"/>
            </a:solidFill>
            <a:prstDash val="solid"/>
            <a:miter lim="17842"/>
            <a:headEnd type="none" w="sm" len="sm"/>
            <a:tailEnd type="none" w="sm" len="sm"/>
          </a:ln>
        </p:spPr>
        <p:txBody>
          <a:bodyPr spcFirstLastPara="1" wrap="square" lIns="91425" tIns="91425" rIns="91425" bIns="91425" anchor="b" anchorCtr="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lang="en-US" sz="900"/>
          </a:p>
        </p:txBody>
      </p:sp>
      <p:sp>
        <p:nvSpPr>
          <p:cNvPr id="110" name="TextBox 109">
            <a:extLst>
              <a:ext uri="{FF2B5EF4-FFF2-40B4-BE49-F238E27FC236}">
                <a16:creationId xmlns:a16="http://schemas.microsoft.com/office/drawing/2014/main" id="{73A25541-95D3-4956-9E1C-B86FD2D15584}"/>
              </a:ext>
            </a:extLst>
          </p:cNvPr>
          <p:cNvSpPr txBox="1"/>
          <p:nvPr/>
        </p:nvSpPr>
        <p:spPr>
          <a:xfrm>
            <a:off x="7485700" y="108185"/>
            <a:ext cx="4608520" cy="769441"/>
          </a:xfrm>
          <a:prstGeom prst="rect">
            <a:avLst/>
          </a:prstGeom>
          <a:noFill/>
        </p:spPr>
        <p:txBody>
          <a:bodyPr wrap="square">
            <a:spAutoFit/>
          </a:bodyPr>
          <a:lstStyle/>
          <a:p>
            <a:r>
              <a:rPr lang="en-US" sz="1100" b="1" i="1"/>
              <a:t>Penjadwalan Kendaraan di Setiap Sub-Masalah:</a:t>
            </a:r>
          </a:p>
          <a:p>
            <a:pPr marL="171450" indent="-171450">
              <a:buFont typeface="Arial" panose="020B0604020202020204" pitchFamily="34" charset="0"/>
              <a:buChar char="•"/>
            </a:pPr>
            <a:r>
              <a:rPr lang="en-US" sz="1100" b="1" i="1"/>
              <a:t>Algoritma Penjadwalan: Gunakan algoritma seperti  untuk menentukan rute tercepat atau terpendek untuk kendaraan di setiap zona.</a:t>
            </a:r>
          </a:p>
        </p:txBody>
      </p:sp>
      <p:sp>
        <p:nvSpPr>
          <p:cNvPr id="111" name="TextBox 110">
            <a:extLst>
              <a:ext uri="{FF2B5EF4-FFF2-40B4-BE49-F238E27FC236}">
                <a16:creationId xmlns:a16="http://schemas.microsoft.com/office/drawing/2014/main" id="{F2DEB637-15B6-4A27-B0AB-16C1D1A0F406}"/>
              </a:ext>
            </a:extLst>
          </p:cNvPr>
          <p:cNvSpPr txBox="1"/>
          <p:nvPr/>
        </p:nvSpPr>
        <p:spPr>
          <a:xfrm>
            <a:off x="7335003" y="793988"/>
            <a:ext cx="4679969" cy="600164"/>
          </a:xfrm>
          <a:prstGeom prst="rect">
            <a:avLst/>
          </a:prstGeom>
          <a:noFill/>
        </p:spPr>
        <p:txBody>
          <a:bodyPr wrap="square">
            <a:spAutoFit/>
          </a:bodyPr>
          <a:lstStyle/>
          <a:p>
            <a:pPr marL="171450" indent="-171450">
              <a:buFont typeface="Arial" panose="020B0604020202020204" pitchFamily="34" charset="0"/>
              <a:buChar char="•"/>
            </a:pPr>
            <a:r>
              <a:rPr lang="en-US" sz="1100" b="1" i="1"/>
              <a:t>Alokasi Kendaraan: Tentukan jumlah kendaraan yang dibutuhkan untuk setiap zona berdasarkan data penumpang dan waktu yang dibutuhkan untuk setiap perjalanan.</a:t>
            </a:r>
          </a:p>
        </p:txBody>
      </p:sp>
      <p:sp>
        <p:nvSpPr>
          <p:cNvPr id="112" name="TextBox 111">
            <a:extLst>
              <a:ext uri="{FF2B5EF4-FFF2-40B4-BE49-F238E27FC236}">
                <a16:creationId xmlns:a16="http://schemas.microsoft.com/office/drawing/2014/main" id="{316CFB71-362C-4F08-85AE-3FF433EA9A3F}"/>
              </a:ext>
            </a:extLst>
          </p:cNvPr>
          <p:cNvSpPr txBox="1"/>
          <p:nvPr/>
        </p:nvSpPr>
        <p:spPr>
          <a:xfrm>
            <a:off x="7151488" y="1361073"/>
            <a:ext cx="4792394" cy="600164"/>
          </a:xfrm>
          <a:prstGeom prst="rect">
            <a:avLst/>
          </a:prstGeom>
          <a:noFill/>
        </p:spPr>
        <p:txBody>
          <a:bodyPr wrap="square">
            <a:spAutoFit/>
          </a:bodyPr>
          <a:lstStyle/>
          <a:p>
            <a:pPr marL="171450" indent="-171450">
              <a:buFont typeface="Arial" panose="020B0604020202020204" pitchFamily="34" charset="0"/>
              <a:buChar char="•"/>
            </a:pPr>
            <a:r>
              <a:rPr lang="en-US" sz="1100" b="1" i="1"/>
              <a:t>Pengaturan Waktu Tunggu: Tentukan interval keberangkatan kendaraan dan waktu tunggu penumpang berdasarkan kepadatan di setiap zona.</a:t>
            </a:r>
          </a:p>
        </p:txBody>
      </p:sp>
      <p:sp>
        <p:nvSpPr>
          <p:cNvPr id="113" name="Google Shape;308;p20">
            <a:extLst>
              <a:ext uri="{FF2B5EF4-FFF2-40B4-BE49-F238E27FC236}">
                <a16:creationId xmlns:a16="http://schemas.microsoft.com/office/drawing/2014/main" id="{AFC800DB-F897-4298-990C-8C66DB4A0FD2}"/>
              </a:ext>
            </a:extLst>
          </p:cNvPr>
          <p:cNvSpPr/>
          <p:nvPr/>
        </p:nvSpPr>
        <p:spPr>
          <a:xfrm>
            <a:off x="6899275" y="5253"/>
            <a:ext cx="586425" cy="488865"/>
          </a:xfrm>
          <a:custGeom>
            <a:avLst/>
            <a:gdLst/>
            <a:ahLst/>
            <a:cxnLst/>
            <a:rect l="l" t="t" r="r" b="b"/>
            <a:pathLst>
              <a:path w="15274" h="13071" extrusionOk="0">
                <a:moveTo>
                  <a:pt x="8743" y="1"/>
                </a:moveTo>
                <a:cubicBezTo>
                  <a:pt x="2927" y="1"/>
                  <a:pt x="1" y="7031"/>
                  <a:pt x="4122" y="11153"/>
                </a:cubicBezTo>
                <a:cubicBezTo>
                  <a:pt x="5377" y="12408"/>
                  <a:pt x="7049" y="13070"/>
                  <a:pt x="8751" y="13070"/>
                </a:cubicBezTo>
                <a:cubicBezTo>
                  <a:pt x="9589" y="13070"/>
                  <a:pt x="10435" y="12910"/>
                  <a:pt x="11241" y="12580"/>
                </a:cubicBezTo>
                <a:cubicBezTo>
                  <a:pt x="13686" y="11563"/>
                  <a:pt x="15274" y="9172"/>
                  <a:pt x="15274" y="6531"/>
                </a:cubicBezTo>
                <a:cubicBezTo>
                  <a:pt x="15274" y="2927"/>
                  <a:pt x="12348" y="1"/>
                  <a:pt x="8743" y="1"/>
                </a:cubicBez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a:t>3</a:t>
            </a:r>
            <a:endParaRPr/>
          </a:p>
        </p:txBody>
      </p:sp>
    </p:spTree>
    <p:extLst>
      <p:ext uri="{BB962C8B-B14F-4D97-AF65-F5344CB8AC3E}">
        <p14:creationId xmlns:p14="http://schemas.microsoft.com/office/powerpoint/2010/main" val="3673081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93F7374B-A8D5-DFA5-D8F6-E50391309B19}"/>
              </a:ext>
            </a:extLst>
          </p:cNvPr>
          <p:cNvGrpSpPr/>
          <p:nvPr/>
        </p:nvGrpSpPr>
        <p:grpSpPr>
          <a:xfrm>
            <a:off x="155726" y="0"/>
            <a:ext cx="11632620" cy="6709791"/>
            <a:chOff x="332128" y="440929"/>
            <a:chExt cx="11632620" cy="6709791"/>
          </a:xfrm>
        </p:grpSpPr>
        <p:cxnSp>
          <p:nvCxnSpPr>
            <p:cNvPr id="2" name="Google Shape;486;p23">
              <a:extLst>
                <a:ext uri="{FF2B5EF4-FFF2-40B4-BE49-F238E27FC236}">
                  <a16:creationId xmlns:a16="http://schemas.microsoft.com/office/drawing/2014/main" id="{8F4A9BFB-98F6-3E05-B7DC-9E953C75A535}"/>
                </a:ext>
              </a:extLst>
            </p:cNvPr>
            <p:cNvCxnSpPr>
              <a:cxnSpLocks/>
            </p:cNvCxnSpPr>
            <p:nvPr/>
          </p:nvCxnSpPr>
          <p:spPr>
            <a:xfrm rot="16200000" flipV="1">
              <a:off x="7458411" y="3509916"/>
              <a:ext cx="732805" cy="397951"/>
            </a:xfrm>
            <a:prstGeom prst="bentConnector3">
              <a:avLst>
                <a:gd name="adj1" fmla="val 50000"/>
              </a:avLst>
            </a:prstGeom>
            <a:noFill/>
            <a:ln w="19050" cap="flat" cmpd="sng">
              <a:solidFill>
                <a:schemeClr val="bg1">
                  <a:lumMod val="85000"/>
                </a:schemeClr>
              </a:solidFill>
              <a:prstDash val="solid"/>
              <a:round/>
              <a:headEnd type="none" w="med" len="med"/>
              <a:tailEnd type="none" w="med" len="med"/>
            </a:ln>
          </p:spPr>
        </p:cxnSp>
        <p:cxnSp>
          <p:nvCxnSpPr>
            <p:cNvPr id="3" name="Google Shape;488;p23">
              <a:extLst>
                <a:ext uri="{FF2B5EF4-FFF2-40B4-BE49-F238E27FC236}">
                  <a16:creationId xmlns:a16="http://schemas.microsoft.com/office/drawing/2014/main" id="{0F12F668-9BC0-E164-909C-6399656344F8}"/>
                </a:ext>
              </a:extLst>
            </p:cNvPr>
            <p:cNvCxnSpPr>
              <a:cxnSpLocks/>
            </p:cNvCxnSpPr>
            <p:nvPr/>
          </p:nvCxnSpPr>
          <p:spPr>
            <a:xfrm flipH="1">
              <a:off x="3805017" y="2041259"/>
              <a:ext cx="511156" cy="2001106"/>
            </a:xfrm>
            <a:prstGeom prst="bentConnector2">
              <a:avLst/>
            </a:prstGeom>
            <a:noFill/>
            <a:ln w="19050" cap="flat" cmpd="sng">
              <a:solidFill>
                <a:schemeClr val="bg1">
                  <a:lumMod val="85000"/>
                </a:schemeClr>
              </a:solidFill>
              <a:prstDash val="solid"/>
              <a:round/>
              <a:headEnd type="none" w="med" len="med"/>
              <a:tailEnd type="none" w="med" len="med"/>
            </a:ln>
          </p:spPr>
        </p:cxnSp>
        <p:sp>
          <p:nvSpPr>
            <p:cNvPr id="8" name="Google Shape;487;p23">
              <a:extLst>
                <a:ext uri="{FF2B5EF4-FFF2-40B4-BE49-F238E27FC236}">
                  <a16:creationId xmlns:a16="http://schemas.microsoft.com/office/drawing/2014/main" id="{936A2355-F8ED-B188-748D-E5B9CCE44A95}"/>
                </a:ext>
              </a:extLst>
            </p:cNvPr>
            <p:cNvSpPr/>
            <p:nvPr/>
          </p:nvSpPr>
          <p:spPr>
            <a:xfrm>
              <a:off x="7570931" y="4139187"/>
              <a:ext cx="4169564" cy="2709030"/>
            </a:xfrm>
            <a:prstGeom prst="rect">
              <a:avLst/>
            </a:prstGeom>
            <a:solidFill>
              <a:schemeClr val="accent4">
                <a:alpha val="9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9;p23">
              <a:extLst>
                <a:ext uri="{FF2B5EF4-FFF2-40B4-BE49-F238E27FC236}">
                  <a16:creationId xmlns:a16="http://schemas.microsoft.com/office/drawing/2014/main" id="{B6809130-1850-34A6-341E-121CD305843D}"/>
                </a:ext>
              </a:extLst>
            </p:cNvPr>
            <p:cNvSpPr/>
            <p:nvPr/>
          </p:nvSpPr>
          <p:spPr>
            <a:xfrm>
              <a:off x="720123" y="4155045"/>
              <a:ext cx="3604997" cy="213997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0;p23">
              <a:extLst>
                <a:ext uri="{FF2B5EF4-FFF2-40B4-BE49-F238E27FC236}">
                  <a16:creationId xmlns:a16="http://schemas.microsoft.com/office/drawing/2014/main" id="{EDE9E619-3770-62DE-FE29-3CF9D2F7CA07}"/>
                </a:ext>
              </a:extLst>
            </p:cNvPr>
            <p:cNvSpPr/>
            <p:nvPr/>
          </p:nvSpPr>
          <p:spPr>
            <a:xfrm>
              <a:off x="723387" y="4139187"/>
              <a:ext cx="4004058" cy="2709030"/>
            </a:xfrm>
            <a:prstGeom prst="rect">
              <a:avLst/>
            </a:prstGeom>
            <a:solidFill>
              <a:schemeClr val="accent1">
                <a:alpha val="9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1;p23">
              <a:extLst>
                <a:ext uri="{FF2B5EF4-FFF2-40B4-BE49-F238E27FC236}">
                  <a16:creationId xmlns:a16="http://schemas.microsoft.com/office/drawing/2014/main" id="{757FAF7C-8892-D443-D3C2-10D47305F1E4}"/>
                </a:ext>
              </a:extLst>
            </p:cNvPr>
            <p:cNvSpPr/>
            <p:nvPr/>
          </p:nvSpPr>
          <p:spPr>
            <a:xfrm>
              <a:off x="4394746" y="643411"/>
              <a:ext cx="3604997" cy="2139972"/>
            </a:xfrm>
            <a:prstGeom prst="rect">
              <a:avLst/>
            </a:prstGeom>
            <a:solidFill>
              <a:schemeClr val="accent3">
                <a:alpha val="9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78;p23">
              <a:extLst>
                <a:ext uri="{FF2B5EF4-FFF2-40B4-BE49-F238E27FC236}">
                  <a16:creationId xmlns:a16="http://schemas.microsoft.com/office/drawing/2014/main" id="{71753AF7-2CAF-BA28-E8CE-870EECD4A51B}"/>
                </a:ext>
              </a:extLst>
            </p:cNvPr>
            <p:cNvSpPr/>
            <p:nvPr/>
          </p:nvSpPr>
          <p:spPr>
            <a:xfrm>
              <a:off x="4328384" y="3611021"/>
              <a:ext cx="791264" cy="40037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80;p23">
              <a:extLst>
                <a:ext uri="{FF2B5EF4-FFF2-40B4-BE49-F238E27FC236}">
                  <a16:creationId xmlns:a16="http://schemas.microsoft.com/office/drawing/2014/main" id="{8836F6D9-39BE-C289-334E-2CFD2697F3ED}"/>
                </a:ext>
              </a:extLst>
            </p:cNvPr>
            <p:cNvSpPr/>
            <p:nvPr/>
          </p:nvSpPr>
          <p:spPr>
            <a:xfrm rot="10800000">
              <a:off x="2588626" y="3611021"/>
              <a:ext cx="791264" cy="40037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81;p23">
              <a:extLst>
                <a:ext uri="{FF2B5EF4-FFF2-40B4-BE49-F238E27FC236}">
                  <a16:creationId xmlns:a16="http://schemas.microsoft.com/office/drawing/2014/main" id="{27738A55-0ECE-52C8-0623-736D658AB452}"/>
                </a:ext>
              </a:extLst>
            </p:cNvPr>
            <p:cNvSpPr/>
            <p:nvPr/>
          </p:nvSpPr>
          <p:spPr>
            <a:xfrm>
              <a:off x="3651551" y="3731689"/>
              <a:ext cx="324814" cy="268238"/>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82;p23">
              <a:extLst>
                <a:ext uri="{FF2B5EF4-FFF2-40B4-BE49-F238E27FC236}">
                  <a16:creationId xmlns:a16="http://schemas.microsoft.com/office/drawing/2014/main" id="{58FAF905-81CF-4295-7D7A-746BEE3EC400}"/>
                </a:ext>
              </a:extLst>
            </p:cNvPr>
            <p:cNvSpPr/>
            <p:nvPr/>
          </p:nvSpPr>
          <p:spPr>
            <a:xfrm rot="10800000">
              <a:off x="7100609" y="3611021"/>
              <a:ext cx="791264" cy="40037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83;p23">
              <a:extLst>
                <a:ext uri="{FF2B5EF4-FFF2-40B4-BE49-F238E27FC236}">
                  <a16:creationId xmlns:a16="http://schemas.microsoft.com/office/drawing/2014/main" id="{36EFB03C-23E0-2FA1-3DBC-1731CBC9028F}"/>
                </a:ext>
              </a:extLst>
            </p:cNvPr>
            <p:cNvSpPr/>
            <p:nvPr/>
          </p:nvSpPr>
          <p:spPr>
            <a:xfrm rot="10800000">
              <a:off x="7496241" y="2884773"/>
              <a:ext cx="324814" cy="26823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84;p23">
              <a:extLst>
                <a:ext uri="{FF2B5EF4-FFF2-40B4-BE49-F238E27FC236}">
                  <a16:creationId xmlns:a16="http://schemas.microsoft.com/office/drawing/2014/main" id="{D8B6346A-4A86-A098-931C-F2DE76915504}"/>
                </a:ext>
              </a:extLst>
            </p:cNvPr>
            <p:cNvSpPr/>
            <p:nvPr/>
          </p:nvSpPr>
          <p:spPr>
            <a:xfrm>
              <a:off x="615643" y="3611021"/>
              <a:ext cx="854532" cy="40038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Picture 112">
              <a:extLst>
                <a:ext uri="{FF2B5EF4-FFF2-40B4-BE49-F238E27FC236}">
                  <a16:creationId xmlns:a16="http://schemas.microsoft.com/office/drawing/2014/main" id="{2EF9A318-E9F6-E6A9-332C-3FF94EF357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128" y="6577430"/>
              <a:ext cx="573290" cy="573290"/>
            </a:xfrm>
            <a:prstGeom prst="rect">
              <a:avLst/>
            </a:prstGeom>
          </p:spPr>
        </p:pic>
        <p:pic>
          <p:nvPicPr>
            <p:cNvPr id="115" name="Picture 114">
              <a:extLst>
                <a:ext uri="{FF2B5EF4-FFF2-40B4-BE49-F238E27FC236}">
                  <a16:creationId xmlns:a16="http://schemas.microsoft.com/office/drawing/2014/main" id="{BB4FBB25-6070-E802-C887-7FDE70DBFC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0592" y="440929"/>
              <a:ext cx="463619" cy="463619"/>
            </a:xfrm>
            <a:prstGeom prst="rect">
              <a:avLst/>
            </a:prstGeom>
          </p:spPr>
        </p:pic>
        <p:pic>
          <p:nvPicPr>
            <p:cNvPr id="116" name="Picture 115">
              <a:extLst>
                <a:ext uri="{FF2B5EF4-FFF2-40B4-BE49-F238E27FC236}">
                  <a16:creationId xmlns:a16="http://schemas.microsoft.com/office/drawing/2014/main" id="{A62EAF7C-9FF5-A3E8-D3AB-CD83C9367A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57409" y="6680989"/>
              <a:ext cx="407339" cy="407339"/>
            </a:xfrm>
            <a:prstGeom prst="rect">
              <a:avLst/>
            </a:prstGeom>
          </p:spPr>
        </p:pic>
      </p:grpSp>
      <p:sp>
        <p:nvSpPr>
          <p:cNvPr id="42" name="TextBox 41">
            <a:extLst>
              <a:ext uri="{FF2B5EF4-FFF2-40B4-BE49-F238E27FC236}">
                <a16:creationId xmlns:a16="http://schemas.microsoft.com/office/drawing/2014/main" id="{7782BC45-3134-44AE-AD10-CAE47B0BF73E}"/>
              </a:ext>
            </a:extLst>
          </p:cNvPr>
          <p:cNvSpPr txBox="1"/>
          <p:nvPr/>
        </p:nvSpPr>
        <p:spPr>
          <a:xfrm>
            <a:off x="656530" y="3850390"/>
            <a:ext cx="3704056" cy="2292935"/>
          </a:xfrm>
          <a:prstGeom prst="rect">
            <a:avLst/>
          </a:prstGeom>
          <a:noFill/>
        </p:spPr>
        <p:txBody>
          <a:bodyPr wrap="square">
            <a:spAutoFit/>
          </a:bodyPr>
          <a:lstStyle/>
          <a:p>
            <a:pPr algn="just"/>
            <a:r>
              <a:rPr lang="en-US" sz="1100" b="1"/>
              <a:t>Integrasi Jadwal Setiap Zona</a:t>
            </a:r>
            <a:r>
              <a:rPr lang="en-US" sz="1100"/>
              <a:t>:</a:t>
            </a:r>
          </a:p>
          <a:p>
            <a:pPr algn="just"/>
            <a:r>
              <a:rPr lang="en-US" sz="1100"/>
              <a:t>Gabungkan jadwal dari setiap zona untuk menghasilkan jadwal transportasi yang utuh dan terkoordinasi. Pastikan ada koordinasi antar moda transportasi (misalnya, bus ke kereta atau metro) agar penumpang dapat berpindah antar moda dengan efisien.</a:t>
            </a:r>
          </a:p>
          <a:p>
            <a:pPr algn="just"/>
            <a:endParaRPr lang="en-US" sz="1100"/>
          </a:p>
          <a:p>
            <a:pPr algn="just"/>
            <a:r>
              <a:rPr lang="en-US" sz="1100" b="1"/>
              <a:t>Contoh</a:t>
            </a:r>
            <a:r>
              <a:rPr lang="en-US" sz="1100"/>
              <a:t>:</a:t>
            </a:r>
          </a:p>
          <a:p>
            <a:pPr algn="just">
              <a:buFont typeface="Arial" panose="020B0604020202020204" pitchFamily="34" charset="0"/>
              <a:buChar char="•"/>
            </a:pPr>
            <a:r>
              <a:rPr lang="en-US" sz="1100" b="1"/>
              <a:t>Zona 1</a:t>
            </a:r>
            <a:r>
              <a:rPr lang="en-US" sz="1100"/>
              <a:t> memiliki bus yang beroperasi setiap 10 menit selama jam sibuk.</a:t>
            </a:r>
          </a:p>
          <a:p>
            <a:pPr algn="just">
              <a:buFont typeface="Arial" panose="020B0604020202020204" pitchFamily="34" charset="0"/>
              <a:buChar char="•"/>
            </a:pPr>
            <a:r>
              <a:rPr lang="en-US" sz="1100" b="1"/>
              <a:t>Zona 2</a:t>
            </a:r>
            <a:r>
              <a:rPr lang="en-US" sz="1100"/>
              <a:t> memiliki bus yang beroperasi setiap 30 menit.</a:t>
            </a:r>
          </a:p>
          <a:p>
            <a:pPr algn="just">
              <a:buFont typeface="Arial" panose="020B0604020202020204" pitchFamily="34" charset="0"/>
              <a:buChar char="•"/>
            </a:pPr>
            <a:r>
              <a:rPr lang="en-US" sz="1100"/>
              <a:t>Gabungkan semua jadwal ini dalam satu sistem pemantauan.</a:t>
            </a:r>
          </a:p>
        </p:txBody>
      </p:sp>
      <p:sp>
        <p:nvSpPr>
          <p:cNvPr id="43" name="Google Shape;308;p20">
            <a:extLst>
              <a:ext uri="{FF2B5EF4-FFF2-40B4-BE49-F238E27FC236}">
                <a16:creationId xmlns:a16="http://schemas.microsoft.com/office/drawing/2014/main" id="{619E40BD-64DE-4F43-9AE4-3DFDCF857B74}"/>
              </a:ext>
            </a:extLst>
          </p:cNvPr>
          <p:cNvSpPr/>
          <p:nvPr/>
        </p:nvSpPr>
        <p:spPr>
          <a:xfrm>
            <a:off x="271330" y="3198268"/>
            <a:ext cx="586425" cy="488865"/>
          </a:xfrm>
          <a:custGeom>
            <a:avLst/>
            <a:gdLst/>
            <a:ahLst/>
            <a:cxnLst/>
            <a:rect l="l" t="t" r="r" b="b"/>
            <a:pathLst>
              <a:path w="15274" h="13071" extrusionOk="0">
                <a:moveTo>
                  <a:pt x="8743" y="1"/>
                </a:moveTo>
                <a:cubicBezTo>
                  <a:pt x="2927" y="1"/>
                  <a:pt x="1" y="7031"/>
                  <a:pt x="4122" y="11153"/>
                </a:cubicBezTo>
                <a:cubicBezTo>
                  <a:pt x="5377" y="12408"/>
                  <a:pt x="7049" y="13070"/>
                  <a:pt x="8751" y="13070"/>
                </a:cubicBezTo>
                <a:cubicBezTo>
                  <a:pt x="9589" y="13070"/>
                  <a:pt x="10435" y="12910"/>
                  <a:pt x="11241" y="12580"/>
                </a:cubicBezTo>
                <a:cubicBezTo>
                  <a:pt x="13686" y="11563"/>
                  <a:pt x="15274" y="9172"/>
                  <a:pt x="15274" y="6531"/>
                </a:cubicBezTo>
                <a:cubicBezTo>
                  <a:pt x="15274" y="2927"/>
                  <a:pt x="12348" y="1"/>
                  <a:pt x="8743" y="1"/>
                </a:cubicBez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a:t>4</a:t>
            </a:r>
            <a:endParaRPr/>
          </a:p>
        </p:txBody>
      </p:sp>
      <p:sp>
        <p:nvSpPr>
          <p:cNvPr id="45" name="TextBox 44">
            <a:extLst>
              <a:ext uri="{FF2B5EF4-FFF2-40B4-BE49-F238E27FC236}">
                <a16:creationId xmlns:a16="http://schemas.microsoft.com/office/drawing/2014/main" id="{66BED486-8D2F-488E-9F6C-C915188DDF62}"/>
              </a:ext>
            </a:extLst>
          </p:cNvPr>
          <p:cNvSpPr txBox="1"/>
          <p:nvPr/>
        </p:nvSpPr>
        <p:spPr>
          <a:xfrm>
            <a:off x="822718" y="3287889"/>
            <a:ext cx="2113683" cy="276999"/>
          </a:xfrm>
          <a:prstGeom prst="rect">
            <a:avLst/>
          </a:prstGeom>
          <a:noFill/>
        </p:spPr>
        <p:txBody>
          <a:bodyPr wrap="square">
            <a:spAutoFit/>
          </a:bodyPr>
          <a:lstStyle/>
          <a:p>
            <a:r>
              <a:rPr lang="en-US" sz="1200"/>
              <a:t>Penggabungan (Combine)</a:t>
            </a:r>
          </a:p>
        </p:txBody>
      </p:sp>
      <p:sp>
        <p:nvSpPr>
          <p:cNvPr id="47" name="TextBox 46">
            <a:extLst>
              <a:ext uri="{FF2B5EF4-FFF2-40B4-BE49-F238E27FC236}">
                <a16:creationId xmlns:a16="http://schemas.microsoft.com/office/drawing/2014/main" id="{2459D0BD-F2FE-4F30-8B71-E186EC15BEF1}"/>
              </a:ext>
            </a:extLst>
          </p:cNvPr>
          <p:cNvSpPr txBox="1"/>
          <p:nvPr/>
        </p:nvSpPr>
        <p:spPr>
          <a:xfrm>
            <a:off x="4257709" y="470449"/>
            <a:ext cx="3469662" cy="1569660"/>
          </a:xfrm>
          <a:prstGeom prst="rect">
            <a:avLst/>
          </a:prstGeom>
          <a:noFill/>
        </p:spPr>
        <p:txBody>
          <a:bodyPr wrap="square">
            <a:spAutoFit/>
          </a:bodyPr>
          <a:lstStyle/>
          <a:p>
            <a:pPr algn="just"/>
            <a:r>
              <a:rPr lang="en-US" sz="1200" b="1"/>
              <a:t>Pemantauan Real-time</a:t>
            </a:r>
            <a:r>
              <a:rPr lang="en-US" sz="1200"/>
              <a:t>: Gunakan sistem berbasis data besar (Big Data) atau Internet of Things (IoT) untuk memantau kepadatan penumpang dan kondisi lalu lintas secara real-time. Jadwal dapat disesuaikan secara dinamis, seperti menambah atau mengurangi jumlah kendaraan berdasarkan permintaan penumpang yang sebenarnya.</a:t>
            </a:r>
          </a:p>
        </p:txBody>
      </p:sp>
      <p:sp>
        <p:nvSpPr>
          <p:cNvPr id="48" name="Google Shape;308;p20">
            <a:extLst>
              <a:ext uri="{FF2B5EF4-FFF2-40B4-BE49-F238E27FC236}">
                <a16:creationId xmlns:a16="http://schemas.microsoft.com/office/drawing/2014/main" id="{8BEE1158-4282-42EB-8447-B0271E3A61A8}"/>
              </a:ext>
            </a:extLst>
          </p:cNvPr>
          <p:cNvSpPr/>
          <p:nvPr/>
        </p:nvSpPr>
        <p:spPr>
          <a:xfrm>
            <a:off x="4147467" y="2377574"/>
            <a:ext cx="586425" cy="488865"/>
          </a:xfrm>
          <a:custGeom>
            <a:avLst/>
            <a:gdLst/>
            <a:ahLst/>
            <a:cxnLst/>
            <a:rect l="l" t="t" r="r" b="b"/>
            <a:pathLst>
              <a:path w="15274" h="13071" extrusionOk="0">
                <a:moveTo>
                  <a:pt x="8743" y="1"/>
                </a:moveTo>
                <a:cubicBezTo>
                  <a:pt x="2927" y="1"/>
                  <a:pt x="1" y="7031"/>
                  <a:pt x="4122" y="11153"/>
                </a:cubicBezTo>
                <a:cubicBezTo>
                  <a:pt x="5377" y="12408"/>
                  <a:pt x="7049" y="13070"/>
                  <a:pt x="8751" y="13070"/>
                </a:cubicBezTo>
                <a:cubicBezTo>
                  <a:pt x="9589" y="13070"/>
                  <a:pt x="10435" y="12910"/>
                  <a:pt x="11241" y="12580"/>
                </a:cubicBezTo>
                <a:cubicBezTo>
                  <a:pt x="13686" y="11563"/>
                  <a:pt x="15274" y="9172"/>
                  <a:pt x="15274" y="6531"/>
                </a:cubicBezTo>
                <a:cubicBezTo>
                  <a:pt x="15274" y="2927"/>
                  <a:pt x="12348" y="1"/>
                  <a:pt x="8743"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a:t>5</a:t>
            </a:r>
            <a:endParaRPr/>
          </a:p>
        </p:txBody>
      </p:sp>
      <p:sp>
        <p:nvSpPr>
          <p:cNvPr id="50" name="TextBox 49">
            <a:extLst>
              <a:ext uri="{FF2B5EF4-FFF2-40B4-BE49-F238E27FC236}">
                <a16:creationId xmlns:a16="http://schemas.microsoft.com/office/drawing/2014/main" id="{0E08D477-DD37-4D2A-9E60-822FF043C687}"/>
              </a:ext>
            </a:extLst>
          </p:cNvPr>
          <p:cNvSpPr txBox="1"/>
          <p:nvPr/>
        </p:nvSpPr>
        <p:spPr>
          <a:xfrm>
            <a:off x="4758572" y="2383997"/>
            <a:ext cx="2600818" cy="461665"/>
          </a:xfrm>
          <a:prstGeom prst="rect">
            <a:avLst/>
          </a:prstGeom>
          <a:noFill/>
        </p:spPr>
        <p:txBody>
          <a:bodyPr wrap="square">
            <a:spAutoFit/>
          </a:bodyPr>
          <a:lstStyle/>
          <a:p>
            <a:r>
              <a:rPr lang="en-US" sz="1200"/>
              <a:t>Penyesuaian Dinamis (Adaptasi dengan Data Real-time)</a:t>
            </a:r>
          </a:p>
        </p:txBody>
      </p:sp>
      <p:sp>
        <p:nvSpPr>
          <p:cNvPr id="57" name="Google Shape;308;p20">
            <a:extLst>
              <a:ext uri="{FF2B5EF4-FFF2-40B4-BE49-F238E27FC236}">
                <a16:creationId xmlns:a16="http://schemas.microsoft.com/office/drawing/2014/main" id="{0D089326-2C62-4E5C-A84C-4F7812C8ED7A}"/>
              </a:ext>
            </a:extLst>
          </p:cNvPr>
          <p:cNvSpPr/>
          <p:nvPr/>
        </p:nvSpPr>
        <p:spPr>
          <a:xfrm>
            <a:off x="8325102" y="3170092"/>
            <a:ext cx="586425" cy="488865"/>
          </a:xfrm>
          <a:custGeom>
            <a:avLst/>
            <a:gdLst/>
            <a:ahLst/>
            <a:cxnLst/>
            <a:rect l="l" t="t" r="r" b="b"/>
            <a:pathLst>
              <a:path w="15274" h="13071" extrusionOk="0">
                <a:moveTo>
                  <a:pt x="8743" y="1"/>
                </a:moveTo>
                <a:cubicBezTo>
                  <a:pt x="2927" y="1"/>
                  <a:pt x="1" y="7031"/>
                  <a:pt x="4122" y="11153"/>
                </a:cubicBezTo>
                <a:cubicBezTo>
                  <a:pt x="5377" y="12408"/>
                  <a:pt x="7049" y="13070"/>
                  <a:pt x="8751" y="13070"/>
                </a:cubicBezTo>
                <a:cubicBezTo>
                  <a:pt x="9589" y="13070"/>
                  <a:pt x="10435" y="12910"/>
                  <a:pt x="11241" y="12580"/>
                </a:cubicBezTo>
                <a:cubicBezTo>
                  <a:pt x="13686" y="11563"/>
                  <a:pt x="15274" y="9172"/>
                  <a:pt x="15274" y="6531"/>
                </a:cubicBezTo>
                <a:cubicBezTo>
                  <a:pt x="15274" y="2927"/>
                  <a:pt x="12348" y="1"/>
                  <a:pt x="8743"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a:t>6</a:t>
            </a:r>
            <a:endParaRPr/>
          </a:p>
        </p:txBody>
      </p:sp>
      <p:sp>
        <p:nvSpPr>
          <p:cNvPr id="59" name="TextBox 58">
            <a:extLst>
              <a:ext uri="{FF2B5EF4-FFF2-40B4-BE49-F238E27FC236}">
                <a16:creationId xmlns:a16="http://schemas.microsoft.com/office/drawing/2014/main" id="{C38D2702-1806-4A9C-AAA8-B22ACA9222D9}"/>
              </a:ext>
            </a:extLst>
          </p:cNvPr>
          <p:cNvSpPr txBox="1"/>
          <p:nvPr/>
        </p:nvSpPr>
        <p:spPr>
          <a:xfrm>
            <a:off x="8871498" y="3231781"/>
            <a:ext cx="6098344" cy="276999"/>
          </a:xfrm>
          <a:prstGeom prst="rect">
            <a:avLst/>
          </a:prstGeom>
          <a:noFill/>
        </p:spPr>
        <p:txBody>
          <a:bodyPr wrap="square">
            <a:spAutoFit/>
          </a:bodyPr>
          <a:lstStyle/>
          <a:p>
            <a:r>
              <a:rPr lang="en-US" sz="1200"/>
              <a:t>Evaluasi dan Optimasi</a:t>
            </a:r>
          </a:p>
        </p:txBody>
      </p:sp>
      <p:sp>
        <p:nvSpPr>
          <p:cNvPr id="26" name="Rectangle 1">
            <a:extLst>
              <a:ext uri="{FF2B5EF4-FFF2-40B4-BE49-F238E27FC236}">
                <a16:creationId xmlns:a16="http://schemas.microsoft.com/office/drawing/2014/main" id="{23A624F9-3ABD-4966-AF99-1C62E1499302}"/>
              </a:ext>
            </a:extLst>
          </p:cNvPr>
          <p:cNvSpPr>
            <a:spLocks noChangeArrowheads="1"/>
          </p:cNvSpPr>
          <p:nvPr/>
        </p:nvSpPr>
        <p:spPr bwMode="auto">
          <a:xfrm>
            <a:off x="7449435" y="4060957"/>
            <a:ext cx="40860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Arial" panose="020B0604020202020204" pitchFamily="34" charset="0"/>
              </a:rPr>
              <a:t>Analisis Kinerja</a:t>
            </a:r>
            <a:r>
              <a:rPr kumimoji="0" lang="en-US" altLang="en-US" sz="1200" b="0" i="0" u="none" strike="noStrike" cap="none" normalizeH="0" baseline="0">
                <a:ln>
                  <a:noFill/>
                </a:ln>
                <a:solidFill>
                  <a:schemeClr val="tx1"/>
                </a:solidFill>
                <a:effectLst/>
                <a:latin typeface="Arial" panose="020B0604020202020204" pitchFamily="34" charset="0"/>
              </a:rPr>
              <a:t>: Setelah implementasi awal, evaluasi waktu tunggu penumpang, pemanfaatan kapasitas kendaraan, dan efisiensi rute. Lakukan analisis kinerja untuk memeriksa apakah algoritma berhasil mengurangi kemacetan dan meningkatkan efisiensi.</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Arial" panose="020B0604020202020204" pitchFamily="34" charset="0"/>
              </a:rPr>
              <a:t>Optimalisasi</a:t>
            </a:r>
            <a:r>
              <a:rPr kumimoji="0" lang="en-US" altLang="en-US" sz="1200" b="0" i="0" u="none" strike="noStrike" cap="none" normalizeH="0" baseline="0">
                <a:ln>
                  <a:noFill/>
                </a:ln>
                <a:solidFill>
                  <a:schemeClr val="tx1"/>
                </a:solidFill>
                <a:effectLst/>
                <a:latin typeface="Arial" panose="020B0604020202020204" pitchFamily="34" charset="0"/>
              </a:rPr>
              <a:t>: Gunakan algoritma optimasi (misalnya </a:t>
            </a:r>
            <a:r>
              <a:rPr kumimoji="0" lang="en-US" altLang="en-US" sz="1200" b="1" i="0" u="none" strike="noStrike" cap="none" normalizeH="0" baseline="0">
                <a:ln>
                  <a:noFill/>
                </a:ln>
                <a:solidFill>
                  <a:schemeClr val="tx1"/>
                </a:solidFill>
                <a:effectLst/>
                <a:latin typeface="Arial" panose="020B0604020202020204" pitchFamily="34" charset="0"/>
              </a:rPr>
              <a:t>Genetic Algorithm</a:t>
            </a:r>
            <a:r>
              <a:rPr kumimoji="0" lang="en-US" altLang="en-US" sz="1200" b="0" i="0" u="none" strike="noStrike" cap="none" normalizeH="0" baseline="0">
                <a:ln>
                  <a:noFill/>
                </a:ln>
                <a:solidFill>
                  <a:schemeClr val="tx1"/>
                </a:solidFill>
                <a:effectLst/>
                <a:latin typeface="Arial" panose="020B0604020202020204" pitchFamily="34" charset="0"/>
              </a:rPr>
              <a:t> atau </a:t>
            </a:r>
            <a:r>
              <a:rPr kumimoji="0" lang="en-US" altLang="en-US" sz="1200" b="1" i="0" u="none" strike="noStrike" cap="none" normalizeH="0" baseline="0">
                <a:ln>
                  <a:noFill/>
                </a:ln>
                <a:solidFill>
                  <a:schemeClr val="tx1"/>
                </a:solidFill>
                <a:effectLst/>
                <a:latin typeface="Arial" panose="020B0604020202020204" pitchFamily="34" charset="0"/>
              </a:rPr>
              <a:t>Simulated Annealing</a:t>
            </a:r>
            <a:r>
              <a:rPr kumimoji="0" lang="en-US" altLang="en-US" sz="1200" b="0" i="0" u="none" strike="noStrike" cap="none" normalizeH="0" baseline="0">
                <a:ln>
                  <a:noFill/>
                </a:ln>
                <a:solidFill>
                  <a:schemeClr val="tx1"/>
                </a:solidFill>
                <a:effectLst/>
                <a:latin typeface="Arial" panose="020B0604020202020204" pitchFamily="34" charset="0"/>
              </a:rPr>
              <a:t>) untuk mencari solusi terbaik dengan meminimalkan biaya operasional dan waktu perjalanan.</a:t>
            </a:r>
          </a:p>
        </p:txBody>
      </p:sp>
    </p:spTree>
    <p:extLst>
      <p:ext uri="{BB962C8B-B14F-4D97-AF65-F5344CB8AC3E}">
        <p14:creationId xmlns:p14="http://schemas.microsoft.com/office/powerpoint/2010/main" val="354794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93F9C06-D0C2-4F1A-87A1-8F133EC620D0}"/>
              </a:ext>
            </a:extLst>
          </p:cNvPr>
          <p:cNvCxnSpPr>
            <a:cxnSpLocks/>
          </p:cNvCxnSpPr>
          <p:nvPr/>
        </p:nvCxnSpPr>
        <p:spPr>
          <a:xfrm>
            <a:off x="7039420" y="314605"/>
            <a:ext cx="3992577" cy="6460855"/>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7A8209C-F589-47FB-A0EA-00AB4AB755A8}"/>
              </a:ext>
            </a:extLst>
          </p:cNvPr>
          <p:cNvCxnSpPr>
            <a:cxnSpLocks/>
          </p:cNvCxnSpPr>
          <p:nvPr/>
        </p:nvCxnSpPr>
        <p:spPr>
          <a:xfrm>
            <a:off x="7984199" y="396190"/>
            <a:ext cx="3992577" cy="6460855"/>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E0FE03-458B-4A7D-8A1E-A6D5DFD3E558}"/>
              </a:ext>
            </a:extLst>
          </p:cNvPr>
          <p:cNvCxnSpPr>
            <a:cxnSpLocks/>
          </p:cNvCxnSpPr>
          <p:nvPr/>
        </p:nvCxnSpPr>
        <p:spPr>
          <a:xfrm>
            <a:off x="7202559" y="1924113"/>
            <a:ext cx="2127564" cy="3447259"/>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EB1F4F-530D-457D-9833-AC98BFB00F92}"/>
              </a:ext>
            </a:extLst>
          </p:cNvPr>
          <p:cNvCxnSpPr>
            <a:cxnSpLocks/>
          </p:cNvCxnSpPr>
          <p:nvPr/>
        </p:nvCxnSpPr>
        <p:spPr>
          <a:xfrm>
            <a:off x="6620795" y="4881328"/>
            <a:ext cx="1167899" cy="1914960"/>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grpSp>
        <p:nvGrpSpPr>
          <p:cNvPr id="22" name="Graphic 3">
            <a:extLst>
              <a:ext uri="{FF2B5EF4-FFF2-40B4-BE49-F238E27FC236}">
                <a16:creationId xmlns:a16="http://schemas.microsoft.com/office/drawing/2014/main" id="{0AC31406-C83F-4C06-96AF-22DBA93A31FF}"/>
              </a:ext>
            </a:extLst>
          </p:cNvPr>
          <p:cNvGrpSpPr/>
          <p:nvPr/>
        </p:nvGrpSpPr>
        <p:grpSpPr>
          <a:xfrm>
            <a:off x="11195329" y="6196666"/>
            <a:ext cx="848584" cy="490879"/>
            <a:chOff x="564614" y="1241624"/>
            <a:chExt cx="2453719" cy="1366517"/>
          </a:xfrm>
          <a:solidFill>
            <a:schemeClr val="accent2"/>
          </a:solidFill>
          <a:scene3d>
            <a:camera prst="orthographicFront">
              <a:rot lat="0" lon="10799999" rev="0"/>
            </a:camera>
            <a:lightRig rig="threePt" dir="t"/>
          </a:scene3d>
        </p:grpSpPr>
        <p:sp>
          <p:nvSpPr>
            <p:cNvPr id="23" name="Freeform: Shape 22">
              <a:extLst>
                <a:ext uri="{FF2B5EF4-FFF2-40B4-BE49-F238E27FC236}">
                  <a16:creationId xmlns:a16="http://schemas.microsoft.com/office/drawing/2014/main" id="{52D043B5-8B8A-4A0A-8C8B-3CC2201125B9}"/>
                </a:ext>
              </a:extLst>
            </p:cNvPr>
            <p:cNvSpPr/>
            <p:nvPr/>
          </p:nvSpPr>
          <p:spPr>
            <a:xfrm>
              <a:off x="564614" y="1607320"/>
              <a:ext cx="791809" cy="848264"/>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A1B430A-125D-4AAD-BDE5-52E3D9247231}"/>
                </a:ext>
              </a:extLst>
            </p:cNvPr>
            <p:cNvSpPr/>
            <p:nvPr/>
          </p:nvSpPr>
          <p:spPr>
            <a:xfrm>
              <a:off x="2604334" y="1998723"/>
              <a:ext cx="413999" cy="609418"/>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79B663-E0A6-49CF-9EB1-089082243E39}"/>
                </a:ext>
              </a:extLst>
            </p:cNvPr>
            <p:cNvSpPr/>
            <p:nvPr/>
          </p:nvSpPr>
          <p:spPr>
            <a:xfrm>
              <a:off x="646835" y="1445034"/>
              <a:ext cx="790362" cy="858397"/>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B4E281-376C-467E-B5DD-DC3C1CA059CF}"/>
                </a:ext>
              </a:extLst>
            </p:cNvPr>
            <p:cNvSpPr/>
            <p:nvPr/>
          </p:nvSpPr>
          <p:spPr>
            <a:xfrm>
              <a:off x="1716574" y="1255866"/>
              <a:ext cx="366230" cy="898928"/>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932BC3-A9E5-4CEE-949C-D473FDF220E1}"/>
                </a:ext>
              </a:extLst>
            </p:cNvPr>
            <p:cNvSpPr/>
            <p:nvPr/>
          </p:nvSpPr>
          <p:spPr>
            <a:xfrm>
              <a:off x="1996404" y="1241624"/>
              <a:ext cx="364782" cy="903271"/>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5E54D5-4ED6-4D23-B690-5C55213B3344}"/>
                </a:ext>
              </a:extLst>
            </p:cNvPr>
            <p:cNvSpPr/>
            <p:nvPr/>
          </p:nvSpPr>
          <p:spPr>
            <a:xfrm>
              <a:off x="2458043" y="1980114"/>
              <a:ext cx="411105" cy="610866"/>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pic>
        <p:nvPicPr>
          <p:cNvPr id="5" name="Picture Placeholder 4">
            <a:extLst>
              <a:ext uri="{FF2B5EF4-FFF2-40B4-BE49-F238E27FC236}">
                <a16:creationId xmlns:a16="http://schemas.microsoft.com/office/drawing/2014/main" id="{21369138-D61D-4D88-91BE-723EFB33E388}"/>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l="15199" r="15199"/>
          <a:stretch>
            <a:fillRect/>
          </a:stretch>
        </p:blipFill>
        <p:spPr>
          <a:xfrm>
            <a:off x="6440349" y="-14068"/>
            <a:ext cx="5724215" cy="5765700"/>
          </a:xfrm>
          <a:scene3d>
            <a:camera prst="orthographicFront">
              <a:rot lat="0" lon="10799999" rev="0"/>
            </a:camera>
            <a:lightRig rig="threePt" dir="t"/>
          </a:scene3d>
        </p:spPr>
      </p:pic>
      <p:sp>
        <p:nvSpPr>
          <p:cNvPr id="49" name="Rectangle 1">
            <a:extLst>
              <a:ext uri="{FF2B5EF4-FFF2-40B4-BE49-F238E27FC236}">
                <a16:creationId xmlns:a16="http://schemas.microsoft.com/office/drawing/2014/main" id="{B59E2687-EF88-47F1-980B-E0B09291A188}"/>
              </a:ext>
            </a:extLst>
          </p:cNvPr>
          <p:cNvSpPr>
            <a:spLocks noChangeArrowheads="1"/>
          </p:cNvSpPr>
          <p:nvPr/>
        </p:nvSpPr>
        <p:spPr bwMode="auto">
          <a:xfrm rot="10800000" flipV="1">
            <a:off x="109242" y="1731811"/>
            <a:ext cx="731323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b="1"/>
              <a:t>Contoh Kasus</a:t>
            </a:r>
          </a:p>
          <a:p>
            <a:pPr algn="just"/>
            <a:endParaRPr lang="en-US" b="1"/>
          </a:p>
          <a:p>
            <a:pPr algn="just"/>
            <a:r>
              <a:rPr lang="en-US"/>
              <a:t>Misalkan kita ingin mengoptimalkan jadwal bus di Jakarta. </a:t>
            </a:r>
          </a:p>
          <a:p>
            <a:pPr algn="just"/>
            <a:r>
              <a:rPr lang="en-US"/>
              <a:t>Kita mengumpulkan data jumlah penumpang berdasarkan waktu (misalnya, 500 penumpang pada jam sibuk di pusat kota dan 100 penumpang di pinggiran). Dengan algoritma Divide and Conquer, kita membagi kota menjadi tiga zona dan menghitung jumlah kendaraan yang dibutuhkan di setiap zona. Setiap zona kemudian menggunakan algoritma optimasi untuk menentukan rute tercepat dan penjadwalan kendaraan. Setelah itu, kita gabungkan jadwal untuk semua zona dan sesuaikan dengan data real-time.</a:t>
            </a:r>
          </a:p>
        </p:txBody>
      </p:sp>
    </p:spTree>
    <p:extLst>
      <p:ext uri="{BB962C8B-B14F-4D97-AF65-F5344CB8AC3E}">
        <p14:creationId xmlns:p14="http://schemas.microsoft.com/office/powerpoint/2010/main" val="1202288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9B072C-DA2D-4C3F-8FB5-F8E60AAC6D6E}"/>
              </a:ext>
            </a:extLst>
          </p:cNvPr>
          <p:cNvSpPr txBox="1"/>
          <p:nvPr/>
        </p:nvSpPr>
        <p:spPr>
          <a:xfrm>
            <a:off x="4929464" y="2767282"/>
            <a:ext cx="6105120" cy="1323439"/>
          </a:xfrm>
          <a:prstGeom prst="rect">
            <a:avLst/>
          </a:prstGeom>
          <a:noFill/>
          <a:effectLst/>
        </p:spPr>
        <p:txBody>
          <a:bodyPr wrap="square" rtlCol="0" anchor="ctr">
            <a:spAutoFit/>
          </a:bodyPr>
          <a:lstStyle/>
          <a:p>
            <a:pPr algn="ctr"/>
            <a:r>
              <a:rPr lang="en-GB" sz="4000" b="1">
                <a:ln>
                  <a:solidFill>
                    <a:schemeClr val="tx1"/>
                  </a:solidFill>
                </a:ln>
                <a:solidFill>
                  <a:schemeClr val="bg1"/>
                </a:solidFill>
                <a:effectLst>
                  <a:reflection stA="0" endPos="0" dist="50800" dir="5400000" sy="-100000" algn="bl" rotWithShape="0"/>
                </a:effectLst>
                <a:cs typeface="Arial" pitchFamily="34" charset="0"/>
              </a:rPr>
              <a:t>Simulasi</a:t>
            </a:r>
          </a:p>
          <a:p>
            <a:pPr algn="ctr"/>
            <a:r>
              <a:rPr lang="en-GB" sz="4000" b="1">
                <a:ln>
                  <a:solidFill>
                    <a:schemeClr val="tx1"/>
                  </a:solidFill>
                </a:ln>
                <a:solidFill>
                  <a:schemeClr val="bg1"/>
                </a:solidFill>
                <a:effectLst>
                  <a:reflection stA="0" endPos="0" dist="50800" dir="5400000" sy="-100000" algn="bl" rotWithShape="0"/>
                </a:effectLst>
                <a:cs typeface="Arial" pitchFamily="34" charset="0"/>
              </a:rPr>
              <a:t>Menggunakan Program</a:t>
            </a:r>
            <a:endParaRPr lang="en-US" sz="4000" b="1">
              <a:ln>
                <a:solidFill>
                  <a:schemeClr val="tx1"/>
                </a:solidFill>
              </a:ln>
              <a:solidFill>
                <a:schemeClr val="bg1"/>
              </a:solidFill>
              <a:effectLst>
                <a:reflection stA="0" endPos="0" dist="50800" dir="5400000" sy="-100000" algn="bl" rotWithShape="0"/>
              </a:effectLst>
              <a:cs typeface="Arial" pitchFamily="34" charset="0"/>
            </a:endParaRPr>
          </a:p>
        </p:txBody>
      </p:sp>
      <p:pic>
        <p:nvPicPr>
          <p:cNvPr id="3" name="Picture 2">
            <a:extLst>
              <a:ext uri="{FF2B5EF4-FFF2-40B4-BE49-F238E27FC236}">
                <a16:creationId xmlns:a16="http://schemas.microsoft.com/office/drawing/2014/main" id="{40A8EDB4-8B66-43F0-A7F5-E2AE8B01A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3008638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F7B034-D65A-44BE-9EB6-E10681C3DEA9}"/>
              </a:ext>
            </a:extLst>
          </p:cNvPr>
          <p:cNvSpPr txBox="1"/>
          <p:nvPr/>
        </p:nvSpPr>
        <p:spPr>
          <a:xfrm>
            <a:off x="404683" y="374698"/>
            <a:ext cx="5390636" cy="3139321"/>
          </a:xfrm>
          <a:prstGeom prst="rect">
            <a:avLst/>
          </a:prstGeom>
          <a:noFill/>
        </p:spPr>
        <p:txBody>
          <a:bodyPr wrap="square">
            <a:spAutoFit/>
          </a:bodyPr>
          <a:lstStyle/>
          <a:p>
            <a:pPr marL="342900" indent="-342900" algn="just">
              <a:buAutoNum type="arabicPeriod"/>
            </a:pPr>
            <a:r>
              <a:rPr lang="en-US"/>
              <a:t>Input Data Simulasi</a:t>
            </a:r>
          </a:p>
          <a:p>
            <a:pPr marL="342900" indent="-342900" algn="just">
              <a:buAutoNum type="arabicPeriod"/>
            </a:pPr>
            <a:endParaRPr lang="en-US"/>
          </a:p>
          <a:p>
            <a:pPr algn="just"/>
            <a:r>
              <a:rPr lang="en-US"/>
              <a:t>Data yang digunakan dalam program mencakup:</a:t>
            </a:r>
          </a:p>
          <a:p>
            <a:pPr marL="285750" indent="-285750" algn="just">
              <a:buFont typeface="Arial" panose="020B0604020202020204" pitchFamily="34" charset="0"/>
              <a:buChar char="•"/>
            </a:pPr>
            <a:r>
              <a:rPr lang="en-US"/>
              <a:t>Zona: Wilayah kota yang dibagi menjadi "Pusat Kota," "Pinggiran," dan “Daerah Jauh.“</a:t>
            </a:r>
          </a:p>
          <a:p>
            <a:pPr marL="285750" indent="-285750" algn="just">
              <a:buFont typeface="Arial" panose="020B0604020202020204" pitchFamily="34" charset="0"/>
              <a:buChar char="•"/>
            </a:pPr>
            <a:r>
              <a:rPr lang="en-US"/>
              <a:t>Jumlah Penumpang: Data jumlah penumpang di setiap zona untuk jam sibuk dan non-sibuk.</a:t>
            </a:r>
          </a:p>
          <a:p>
            <a:pPr marL="285750" indent="-285750" algn="just">
              <a:buFont typeface="Arial" panose="020B0604020202020204" pitchFamily="34" charset="0"/>
              <a:buChar char="•"/>
            </a:pPr>
            <a:r>
              <a:rPr lang="en-US"/>
              <a:t>Jumlah Kendaraan: Data jumlah kendaraan yang tersedia di setiap zona.Data ini menjadi dasar dalam membagi dan mengatur alokasi kendaraan.</a:t>
            </a:r>
          </a:p>
        </p:txBody>
      </p:sp>
      <p:pic>
        <p:nvPicPr>
          <p:cNvPr id="10" name="Picture 9">
            <a:extLst>
              <a:ext uri="{FF2B5EF4-FFF2-40B4-BE49-F238E27FC236}">
                <a16:creationId xmlns:a16="http://schemas.microsoft.com/office/drawing/2014/main" id="{D5134C2D-6900-4639-8C92-783AE29C2A64}"/>
              </a:ext>
            </a:extLst>
          </p:cNvPr>
          <p:cNvPicPr>
            <a:picLocks noChangeAspect="1"/>
          </p:cNvPicPr>
          <p:nvPr/>
        </p:nvPicPr>
        <p:blipFill>
          <a:blip r:embed="rId2"/>
          <a:stretch>
            <a:fillRect/>
          </a:stretch>
        </p:blipFill>
        <p:spPr>
          <a:xfrm>
            <a:off x="5934284" y="401081"/>
            <a:ext cx="4401164" cy="3219899"/>
          </a:xfrm>
          <a:prstGeom prst="rect">
            <a:avLst/>
          </a:prstGeom>
        </p:spPr>
      </p:pic>
      <p:sp>
        <p:nvSpPr>
          <p:cNvPr id="12" name="TextBox 11">
            <a:extLst>
              <a:ext uri="{FF2B5EF4-FFF2-40B4-BE49-F238E27FC236}">
                <a16:creationId xmlns:a16="http://schemas.microsoft.com/office/drawing/2014/main" id="{5A40F735-5366-4990-AD99-827FFA39AF79}"/>
              </a:ext>
            </a:extLst>
          </p:cNvPr>
          <p:cNvSpPr txBox="1"/>
          <p:nvPr/>
        </p:nvSpPr>
        <p:spPr>
          <a:xfrm>
            <a:off x="404683" y="3594597"/>
            <a:ext cx="6296742" cy="2862322"/>
          </a:xfrm>
          <a:prstGeom prst="rect">
            <a:avLst/>
          </a:prstGeom>
          <a:noFill/>
        </p:spPr>
        <p:txBody>
          <a:bodyPr wrap="square">
            <a:spAutoFit/>
          </a:bodyPr>
          <a:lstStyle/>
          <a:p>
            <a:pPr algn="just"/>
            <a:r>
              <a:rPr lang="en-US" dirty="0"/>
              <a:t>2. Langkah Divide (</a:t>
            </a:r>
            <a:r>
              <a:rPr lang="en-US" dirty="0" err="1"/>
              <a:t>Pembagian</a:t>
            </a:r>
            <a:r>
              <a:rPr lang="en-US" dirty="0"/>
              <a:t>)</a:t>
            </a:r>
          </a:p>
          <a:p>
            <a:pPr algn="just"/>
            <a:endParaRPr lang="en-US" dirty="0"/>
          </a:p>
          <a:p>
            <a:pPr algn="just"/>
            <a:r>
              <a:rPr lang="en-US" dirty="0"/>
              <a:t>Pada </a:t>
            </a:r>
            <a:r>
              <a:rPr lang="en-US" dirty="0" err="1"/>
              <a:t>tahap</a:t>
            </a:r>
            <a:r>
              <a:rPr lang="en-US" dirty="0"/>
              <a:t> </a:t>
            </a:r>
            <a:r>
              <a:rPr lang="en-US" dirty="0" err="1"/>
              <a:t>ini</a:t>
            </a:r>
            <a:r>
              <a:rPr lang="en-US" dirty="0"/>
              <a:t>, program </a:t>
            </a:r>
            <a:r>
              <a:rPr lang="en-US" dirty="0" err="1"/>
              <a:t>membagi</a:t>
            </a:r>
            <a:r>
              <a:rPr lang="en-US" dirty="0"/>
              <a:t> </a:t>
            </a:r>
            <a:r>
              <a:rPr lang="en-US" dirty="0" err="1"/>
              <a:t>masalah</a:t>
            </a:r>
            <a:r>
              <a:rPr lang="en-US" dirty="0"/>
              <a:t> </a:t>
            </a:r>
            <a:r>
              <a:rPr lang="en-US" dirty="0" err="1"/>
              <a:t>besar</a:t>
            </a:r>
            <a:r>
              <a:rPr lang="en-US" dirty="0"/>
              <a:t> (</a:t>
            </a:r>
            <a:r>
              <a:rPr lang="en-US" dirty="0" err="1"/>
              <a:t>penjadwalan</a:t>
            </a:r>
            <a:r>
              <a:rPr lang="en-US" dirty="0"/>
              <a:t> di </a:t>
            </a:r>
            <a:r>
              <a:rPr lang="en-US" dirty="0" err="1"/>
              <a:t>seluruh</a:t>
            </a:r>
            <a:r>
              <a:rPr lang="en-US" dirty="0"/>
              <a:t> </a:t>
            </a:r>
            <a:r>
              <a:rPr lang="en-US" dirty="0" err="1"/>
              <a:t>kota</a:t>
            </a:r>
            <a:r>
              <a:rPr lang="en-US" dirty="0"/>
              <a:t>) </a:t>
            </a:r>
            <a:r>
              <a:rPr lang="en-US" dirty="0" err="1"/>
              <a:t>menjadi</a:t>
            </a:r>
            <a:r>
              <a:rPr lang="en-US" dirty="0"/>
              <a:t> sub-</a:t>
            </a:r>
            <a:r>
              <a:rPr lang="en-US" dirty="0" err="1"/>
              <a:t>masalah</a:t>
            </a:r>
            <a:r>
              <a:rPr lang="en-US" dirty="0"/>
              <a:t>:</a:t>
            </a:r>
          </a:p>
          <a:p>
            <a:pPr marL="285750" indent="-285750" algn="just">
              <a:buFont typeface="Arial" panose="020B0604020202020204" pitchFamily="34" charset="0"/>
              <a:buChar char="•"/>
            </a:pPr>
            <a:r>
              <a:rPr lang="en-US" dirty="0" err="1"/>
              <a:t>Pembagian</a:t>
            </a:r>
            <a:r>
              <a:rPr lang="en-US" dirty="0"/>
              <a:t> Zona: Program </a:t>
            </a:r>
            <a:r>
              <a:rPr lang="en-US" dirty="0" err="1"/>
              <a:t>menentukan</a:t>
            </a:r>
            <a:r>
              <a:rPr lang="en-US" dirty="0"/>
              <a:t> </a:t>
            </a:r>
            <a:r>
              <a:rPr lang="en-US" dirty="0" err="1"/>
              <a:t>jumlah</a:t>
            </a:r>
            <a:r>
              <a:rPr lang="en-US" dirty="0"/>
              <a:t> </a:t>
            </a:r>
            <a:r>
              <a:rPr lang="en-US" dirty="0" err="1"/>
              <a:t>kendaraan</a:t>
            </a:r>
            <a:r>
              <a:rPr lang="en-US" dirty="0"/>
              <a:t> yang </a:t>
            </a:r>
            <a:r>
              <a:rPr lang="en-US" dirty="0" err="1"/>
              <a:t>dialokasikan</a:t>
            </a:r>
            <a:r>
              <a:rPr lang="en-US" dirty="0"/>
              <a:t> </a:t>
            </a:r>
            <a:r>
              <a:rPr lang="en-US" dirty="0" err="1"/>
              <a:t>ke</a:t>
            </a:r>
            <a:r>
              <a:rPr lang="en-US" dirty="0"/>
              <a:t> </a:t>
            </a:r>
            <a:r>
              <a:rPr lang="en-US" dirty="0" err="1"/>
              <a:t>setiap</a:t>
            </a:r>
            <a:r>
              <a:rPr lang="en-US" dirty="0"/>
              <a:t> zona </a:t>
            </a:r>
            <a:r>
              <a:rPr lang="en-US" dirty="0" err="1"/>
              <a:t>berdasarkan</a:t>
            </a:r>
            <a:r>
              <a:rPr lang="en-US" dirty="0"/>
              <a:t> </a:t>
            </a:r>
            <a:r>
              <a:rPr lang="en-US" dirty="0" err="1"/>
              <a:t>jumlah</a:t>
            </a:r>
            <a:r>
              <a:rPr lang="en-US" dirty="0"/>
              <a:t> </a:t>
            </a:r>
            <a:r>
              <a:rPr lang="en-US" dirty="0" err="1"/>
              <a:t>penumpang</a:t>
            </a:r>
            <a:r>
              <a:rPr lang="en-US" dirty="0"/>
              <a:t>.</a:t>
            </a:r>
          </a:p>
          <a:p>
            <a:pPr marL="285750" indent="-285750" algn="just">
              <a:buFont typeface="Arial" panose="020B0604020202020204" pitchFamily="34" charset="0"/>
              <a:buChar char="•"/>
            </a:pPr>
            <a:r>
              <a:rPr lang="en-US" dirty="0" err="1"/>
              <a:t>Pembagian</a:t>
            </a:r>
            <a:r>
              <a:rPr lang="en-US" dirty="0"/>
              <a:t> Waktu: </a:t>
            </a:r>
            <a:r>
              <a:rPr lang="en-US" dirty="0" err="1"/>
              <a:t>Kendaraan</a:t>
            </a:r>
            <a:r>
              <a:rPr lang="en-US" dirty="0"/>
              <a:t> di </a:t>
            </a:r>
            <a:r>
              <a:rPr lang="en-US" dirty="0" err="1"/>
              <a:t>setiap</a:t>
            </a:r>
            <a:r>
              <a:rPr lang="en-US" dirty="0"/>
              <a:t> zona </a:t>
            </a:r>
            <a:r>
              <a:rPr lang="en-US" dirty="0" err="1"/>
              <a:t>dibagi</a:t>
            </a:r>
            <a:r>
              <a:rPr lang="en-US" dirty="0"/>
              <a:t> </a:t>
            </a:r>
            <a:r>
              <a:rPr lang="en-US" dirty="0" err="1"/>
              <a:t>lagi</a:t>
            </a:r>
            <a:r>
              <a:rPr lang="en-US" dirty="0"/>
              <a:t> </a:t>
            </a:r>
            <a:r>
              <a:rPr lang="en-US" dirty="0" err="1"/>
              <a:t>berdasarkan</a:t>
            </a:r>
            <a:r>
              <a:rPr lang="en-US" dirty="0"/>
              <a:t> </a:t>
            </a:r>
            <a:r>
              <a:rPr lang="en-US" dirty="0" err="1"/>
              <a:t>waktu</a:t>
            </a:r>
            <a:r>
              <a:rPr lang="en-US" dirty="0"/>
              <a:t> </a:t>
            </a:r>
            <a:r>
              <a:rPr lang="en-US" dirty="0" err="1"/>
              <a:t>operasional</a:t>
            </a:r>
            <a:r>
              <a:rPr lang="en-US" dirty="0"/>
              <a:t>, </a:t>
            </a:r>
            <a:r>
              <a:rPr lang="en-US" dirty="0" err="1"/>
              <a:t>yaitu</a:t>
            </a:r>
            <a:r>
              <a:rPr lang="en-US" dirty="0"/>
              <a:t> jam </a:t>
            </a:r>
            <a:r>
              <a:rPr lang="en-US" dirty="0" err="1"/>
              <a:t>sibuk</a:t>
            </a:r>
            <a:r>
              <a:rPr lang="en-US" dirty="0"/>
              <a:t> dan non-</a:t>
            </a:r>
            <a:r>
              <a:rPr lang="en-US" dirty="0" err="1"/>
              <a:t>sibuk</a:t>
            </a:r>
            <a:r>
              <a:rPr lang="en-US" dirty="0"/>
              <a:t>.</a:t>
            </a:r>
          </a:p>
        </p:txBody>
      </p:sp>
      <p:pic>
        <p:nvPicPr>
          <p:cNvPr id="2" name="Picture 1">
            <a:extLst>
              <a:ext uri="{FF2B5EF4-FFF2-40B4-BE49-F238E27FC236}">
                <a16:creationId xmlns:a16="http://schemas.microsoft.com/office/drawing/2014/main" id="{62A68861-B590-37EC-1A7C-D1461E911B9A}"/>
              </a:ext>
            </a:extLst>
          </p:cNvPr>
          <p:cNvPicPr>
            <a:picLocks noChangeAspect="1"/>
          </p:cNvPicPr>
          <p:nvPr/>
        </p:nvPicPr>
        <p:blipFill>
          <a:blip r:embed="rId3"/>
          <a:stretch>
            <a:fillRect/>
          </a:stretch>
        </p:blipFill>
        <p:spPr>
          <a:xfrm>
            <a:off x="6826153" y="4409616"/>
            <a:ext cx="5021182" cy="1414987"/>
          </a:xfrm>
          <a:prstGeom prst="rect">
            <a:avLst/>
          </a:prstGeom>
        </p:spPr>
      </p:pic>
    </p:spTree>
    <p:extLst>
      <p:ext uri="{BB962C8B-B14F-4D97-AF65-F5344CB8AC3E}">
        <p14:creationId xmlns:p14="http://schemas.microsoft.com/office/powerpoint/2010/main" val="1561439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761401" y="721187"/>
            <a:ext cx="5697890" cy="4770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r>
              <a:rPr lang="en-US" altLang="ko-KR" sz="2500" b="1" u="sng">
                <a:solidFill>
                  <a:schemeClr val="accent2">
                    <a:lumMod val="50000"/>
                  </a:schemeClr>
                </a:solidFill>
                <a:cs typeface="Arial" pitchFamily="34" charset="0"/>
              </a:rPr>
              <a:t>KELOMPOK 15</a:t>
            </a:r>
            <a:endParaRPr lang="ko-KR" altLang="en-US" sz="2500" b="1" u="sng" dirty="0">
              <a:solidFill>
                <a:schemeClr val="accent2">
                  <a:lumMod val="50000"/>
                </a:schemeClr>
              </a:solidFill>
              <a:cs typeface="Arial" pitchFamily="34" charset="0"/>
            </a:endParaRPr>
          </a:p>
        </p:txBody>
      </p:sp>
      <p:sp>
        <p:nvSpPr>
          <p:cNvPr id="15" name="TextBox 14">
            <a:extLst>
              <a:ext uri="{FF2B5EF4-FFF2-40B4-BE49-F238E27FC236}">
                <a16:creationId xmlns:a16="http://schemas.microsoft.com/office/drawing/2014/main" id="{AD8B0175-C16E-4370-9F19-907513B18D12}"/>
              </a:ext>
            </a:extLst>
          </p:cNvPr>
          <p:cNvSpPr txBox="1"/>
          <p:nvPr/>
        </p:nvSpPr>
        <p:spPr>
          <a:xfrm>
            <a:off x="6761401" y="1198241"/>
            <a:ext cx="5458993" cy="1420325"/>
          </a:xfrm>
          <a:prstGeom prst="rect">
            <a:avLst/>
          </a:prstGeom>
          <a:noFill/>
        </p:spPr>
        <p:txBody>
          <a:bodyPr wrap="square" rtlCol="0" anchor="ctr">
            <a:spAutoFit/>
          </a:bodyPr>
          <a:lstStyle/>
          <a:p>
            <a:pPr>
              <a:lnSpc>
                <a:spcPct val="150000"/>
              </a:lnSpc>
            </a:pPr>
            <a:r>
              <a:rPr lang="en-US" altLang="ko-KR" sz="2000" dirty="0" err="1">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Anggota</a:t>
            </a:r>
            <a:r>
              <a:rPr lang="en-US" altLang="ko-KR" sz="2000" dirty="0">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 </a:t>
            </a:r>
            <a:r>
              <a:rPr lang="en-US" altLang="ko-KR" sz="2000" dirty="0" err="1">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Kelompok</a:t>
            </a:r>
            <a:r>
              <a:rPr lang="en-US" altLang="ko-KR" sz="2000" dirty="0">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 : </a:t>
            </a:r>
          </a:p>
          <a:p>
            <a:pPr marL="342900" indent="-342900" algn="just">
              <a:lnSpc>
                <a:spcPct val="150000"/>
              </a:lnSpc>
              <a:buFontTx/>
              <a:buChar char="-"/>
            </a:pPr>
            <a:r>
              <a:rPr lang="en-US" altLang="ko-KR" sz="2000" dirty="0">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Gardavi Nabhan Gussasy (2023071010)</a:t>
            </a:r>
          </a:p>
          <a:p>
            <a:pPr marL="342900" indent="-342900" algn="just">
              <a:lnSpc>
                <a:spcPct val="150000"/>
              </a:lnSpc>
              <a:buFontTx/>
              <a:buChar char="-"/>
            </a:pPr>
            <a:r>
              <a:rPr lang="en-US" altLang="ko-KR" sz="2000" dirty="0" err="1">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Syauqi</a:t>
            </a:r>
            <a:r>
              <a:rPr lang="en-US" altLang="ko-KR" sz="2000" dirty="0">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 </a:t>
            </a:r>
            <a:r>
              <a:rPr lang="en-US" altLang="ko-KR" sz="2000" dirty="0" err="1">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Athfal</a:t>
            </a:r>
            <a:r>
              <a:rPr lang="en-US" altLang="ko-KR" sz="2000" dirty="0">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 </a:t>
            </a:r>
            <a:r>
              <a:rPr lang="en-US" altLang="ko-KR" sz="2000" dirty="0" err="1">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Akhyar</a:t>
            </a:r>
            <a:r>
              <a:rPr lang="en-US" altLang="ko-KR" sz="2000" dirty="0">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         (</a:t>
            </a:r>
            <a:r>
              <a:rPr lang="en-US" altLang="ko-KR" sz="2000">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rPr>
              <a:t>2023071020)</a:t>
            </a:r>
            <a:endParaRPr lang="en-US" altLang="ko-KR" sz="2000" dirty="0">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cs typeface="Arial" pitchFamily="34" charset="0"/>
            </a:endParaRPr>
          </a:p>
        </p:txBody>
      </p:sp>
      <p:sp>
        <p:nvSpPr>
          <p:cNvPr id="11" name="TextBox 10">
            <a:extLst>
              <a:ext uri="{FF2B5EF4-FFF2-40B4-BE49-F238E27FC236}">
                <a16:creationId xmlns:a16="http://schemas.microsoft.com/office/drawing/2014/main" id="{5E4F4FDC-5D53-430A-8DDE-A2C3A2CECA31}"/>
              </a:ext>
            </a:extLst>
          </p:cNvPr>
          <p:cNvSpPr txBox="1"/>
          <p:nvPr/>
        </p:nvSpPr>
        <p:spPr>
          <a:xfrm>
            <a:off x="7537622" y="3082491"/>
            <a:ext cx="3645243" cy="120032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1500" b="1" dirty="0"/>
              <a:t>Mata </a:t>
            </a:r>
            <a:r>
              <a:rPr lang="en-GB" sz="1500" b="1" dirty="0" err="1"/>
              <a:t>Kuliah</a:t>
            </a:r>
            <a:r>
              <a:rPr lang="en-GB" sz="1500" b="1" dirty="0"/>
              <a:t> : Desain </a:t>
            </a:r>
            <a:r>
              <a:rPr lang="en-GB" sz="1500" b="1" dirty="0" err="1"/>
              <a:t>Analisis</a:t>
            </a:r>
            <a:r>
              <a:rPr lang="en-GB" sz="1500" b="1" dirty="0"/>
              <a:t> </a:t>
            </a:r>
            <a:r>
              <a:rPr lang="en-GB" sz="1500" b="1" dirty="0" err="1"/>
              <a:t>Algoritma</a:t>
            </a:r>
            <a:endParaRPr lang="en-GB" sz="1500" b="1" dirty="0"/>
          </a:p>
          <a:p>
            <a:pPr algn="ctr"/>
            <a:endParaRPr lang="en-US" sz="1200" b="1" dirty="0"/>
          </a:p>
          <a:p>
            <a:pPr algn="ctr"/>
            <a:r>
              <a:rPr lang="en-US" sz="1200" b="1" dirty="0" err="1"/>
              <a:t>Riny</a:t>
            </a:r>
            <a:r>
              <a:rPr lang="en-US" sz="1200" b="1" dirty="0"/>
              <a:t> </a:t>
            </a:r>
            <a:r>
              <a:rPr lang="en-US" sz="1200" b="1" dirty="0" err="1"/>
              <a:t>Nurhajati</a:t>
            </a:r>
            <a:r>
              <a:rPr lang="en-US" sz="1200" b="1" dirty="0"/>
              <a:t>, S.T., M.T.I.</a:t>
            </a:r>
            <a:endParaRPr lang="en-GB" sz="1200" b="1" dirty="0"/>
          </a:p>
          <a:p>
            <a:endParaRPr lang="en-US" dirty="0"/>
          </a:p>
        </p:txBody>
      </p:sp>
    </p:spTree>
    <p:extLst>
      <p:ext uri="{BB962C8B-B14F-4D97-AF65-F5344CB8AC3E}">
        <p14:creationId xmlns:p14="http://schemas.microsoft.com/office/powerpoint/2010/main" val="403247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D0B5CD-94D2-4C79-A739-F6F1B80273AB}"/>
              </a:ext>
            </a:extLst>
          </p:cNvPr>
          <p:cNvSpPr txBox="1"/>
          <p:nvPr/>
        </p:nvSpPr>
        <p:spPr>
          <a:xfrm>
            <a:off x="429398" y="515547"/>
            <a:ext cx="6045543" cy="2031325"/>
          </a:xfrm>
          <a:prstGeom prst="rect">
            <a:avLst/>
          </a:prstGeom>
          <a:noFill/>
        </p:spPr>
        <p:txBody>
          <a:bodyPr wrap="square">
            <a:spAutoFit/>
          </a:bodyPr>
          <a:lstStyle/>
          <a:p>
            <a:pPr algn="just"/>
            <a:r>
              <a:rPr lang="en-US" dirty="0" err="1"/>
              <a:t>Logika</a:t>
            </a:r>
            <a:r>
              <a:rPr lang="en-US" dirty="0"/>
              <a:t> </a:t>
            </a:r>
            <a:r>
              <a:rPr lang="en-US" dirty="0" err="1"/>
              <a:t>Alokasi</a:t>
            </a:r>
            <a:r>
              <a:rPr lang="en-US" dirty="0"/>
              <a:t>:</a:t>
            </a:r>
          </a:p>
          <a:p>
            <a:pPr algn="just"/>
            <a:endParaRPr lang="en-US" dirty="0"/>
          </a:p>
          <a:p>
            <a:pPr algn="just"/>
            <a:r>
              <a:rPr lang="en-US" dirty="0" err="1"/>
              <a:t>Kendaraan</a:t>
            </a:r>
            <a:r>
              <a:rPr lang="en-US" dirty="0"/>
              <a:t> </a:t>
            </a:r>
            <a:r>
              <a:rPr lang="en-US" dirty="0" err="1"/>
              <a:t>dialokasikan</a:t>
            </a:r>
            <a:r>
              <a:rPr lang="en-US" dirty="0"/>
              <a:t> </a:t>
            </a:r>
            <a:r>
              <a:rPr lang="en-US" dirty="0" err="1"/>
              <a:t>secara</a:t>
            </a:r>
            <a:r>
              <a:rPr lang="en-US" dirty="0"/>
              <a:t> </a:t>
            </a:r>
            <a:r>
              <a:rPr lang="en-US" dirty="0" err="1"/>
              <a:t>proporsional</a:t>
            </a:r>
            <a:r>
              <a:rPr lang="en-US" dirty="0"/>
              <a:t> </a:t>
            </a:r>
            <a:r>
              <a:rPr lang="en-US" dirty="0" err="1"/>
              <a:t>berdasarkan</a:t>
            </a:r>
            <a:r>
              <a:rPr lang="en-US" dirty="0"/>
              <a:t> </a:t>
            </a:r>
            <a:r>
              <a:rPr lang="en-US" dirty="0" err="1"/>
              <a:t>jumlah</a:t>
            </a:r>
            <a:r>
              <a:rPr lang="en-US" dirty="0"/>
              <a:t> </a:t>
            </a:r>
            <a:r>
              <a:rPr lang="en-US" dirty="0" err="1"/>
              <a:t>penumpang</a:t>
            </a:r>
            <a:r>
              <a:rPr lang="en-US" dirty="0"/>
              <a:t> di zona </a:t>
            </a:r>
            <a:r>
              <a:rPr lang="en-US" dirty="0" err="1"/>
              <a:t>tersebut</a:t>
            </a:r>
            <a:r>
              <a:rPr lang="en-US" dirty="0"/>
              <a:t>.</a:t>
            </a:r>
          </a:p>
          <a:p>
            <a:pPr algn="just"/>
            <a:r>
              <a:rPr lang="en-US" dirty="0" err="1"/>
              <a:t>Contoh</a:t>
            </a:r>
            <a:r>
              <a:rPr lang="en-US" dirty="0"/>
              <a:t>: Jika "Pusat Kota" </a:t>
            </a:r>
            <a:r>
              <a:rPr lang="en-US" dirty="0" err="1"/>
              <a:t>memiliki</a:t>
            </a:r>
            <a:r>
              <a:rPr lang="en-US" dirty="0"/>
              <a:t> 500 </a:t>
            </a:r>
            <a:r>
              <a:rPr lang="en-US" dirty="0" err="1"/>
              <a:t>penumpang</a:t>
            </a:r>
            <a:r>
              <a:rPr lang="en-US" dirty="0"/>
              <a:t> </a:t>
            </a:r>
            <a:r>
              <a:rPr lang="en-US" dirty="0" err="1"/>
              <a:t>saat</a:t>
            </a:r>
            <a:r>
              <a:rPr lang="en-US" dirty="0"/>
              <a:t> jam </a:t>
            </a:r>
            <a:r>
              <a:rPr lang="en-US" dirty="0" err="1"/>
              <a:t>sibuk</a:t>
            </a:r>
            <a:r>
              <a:rPr lang="en-US" dirty="0"/>
              <a:t>, dan total </a:t>
            </a:r>
            <a:r>
              <a:rPr lang="en-US" dirty="0" err="1"/>
              <a:t>kendaraan</a:t>
            </a:r>
            <a:r>
              <a:rPr lang="en-US" dirty="0"/>
              <a:t> </a:t>
            </a:r>
            <a:r>
              <a:rPr lang="en-US" dirty="0" err="1"/>
              <a:t>adalah</a:t>
            </a:r>
            <a:r>
              <a:rPr lang="en-US" dirty="0"/>
              <a:t> 20, </a:t>
            </a:r>
            <a:r>
              <a:rPr lang="en-US" dirty="0" err="1"/>
              <a:t>maka</a:t>
            </a:r>
            <a:r>
              <a:rPr lang="en-US" dirty="0"/>
              <a:t> </a:t>
            </a:r>
            <a:r>
              <a:rPr lang="en-US" dirty="0" err="1"/>
              <a:t>sebagian</a:t>
            </a:r>
            <a:r>
              <a:rPr lang="en-US" dirty="0"/>
              <a:t> </a:t>
            </a:r>
            <a:r>
              <a:rPr lang="en-US" dirty="0" err="1"/>
              <a:t>besar</a:t>
            </a:r>
            <a:r>
              <a:rPr lang="en-US" dirty="0"/>
              <a:t> </a:t>
            </a:r>
            <a:r>
              <a:rPr lang="en-US" dirty="0" err="1"/>
              <a:t>kendaraan</a:t>
            </a:r>
            <a:r>
              <a:rPr lang="en-US" dirty="0"/>
              <a:t> </a:t>
            </a:r>
            <a:r>
              <a:rPr lang="fi-FI" dirty="0"/>
              <a:t>akan dialokasikan ke zona ini.</a:t>
            </a:r>
            <a:endParaRPr lang="en-US" dirty="0"/>
          </a:p>
        </p:txBody>
      </p:sp>
      <p:pic>
        <p:nvPicPr>
          <p:cNvPr id="8" name="Picture 7">
            <a:extLst>
              <a:ext uri="{FF2B5EF4-FFF2-40B4-BE49-F238E27FC236}">
                <a16:creationId xmlns:a16="http://schemas.microsoft.com/office/drawing/2014/main" id="{F57B2F74-B911-46B2-B609-1EFB211247EA}"/>
              </a:ext>
            </a:extLst>
          </p:cNvPr>
          <p:cNvPicPr>
            <a:picLocks noChangeAspect="1"/>
          </p:cNvPicPr>
          <p:nvPr/>
        </p:nvPicPr>
        <p:blipFill>
          <a:blip r:embed="rId2"/>
          <a:stretch>
            <a:fillRect/>
          </a:stretch>
        </p:blipFill>
        <p:spPr>
          <a:xfrm>
            <a:off x="6588157" y="802120"/>
            <a:ext cx="5174445" cy="1458177"/>
          </a:xfrm>
          <a:prstGeom prst="rect">
            <a:avLst/>
          </a:prstGeom>
        </p:spPr>
      </p:pic>
      <p:sp>
        <p:nvSpPr>
          <p:cNvPr id="10" name="TextBox 9">
            <a:extLst>
              <a:ext uri="{FF2B5EF4-FFF2-40B4-BE49-F238E27FC236}">
                <a16:creationId xmlns:a16="http://schemas.microsoft.com/office/drawing/2014/main" id="{BE72FD39-4B1C-417C-BD2B-AA5B96D93E33}"/>
              </a:ext>
            </a:extLst>
          </p:cNvPr>
          <p:cNvSpPr txBox="1"/>
          <p:nvPr/>
        </p:nvSpPr>
        <p:spPr>
          <a:xfrm>
            <a:off x="430321" y="2738688"/>
            <a:ext cx="6157836" cy="3416320"/>
          </a:xfrm>
          <a:prstGeom prst="rect">
            <a:avLst/>
          </a:prstGeom>
          <a:noFill/>
        </p:spPr>
        <p:txBody>
          <a:bodyPr wrap="square">
            <a:spAutoFit/>
          </a:bodyPr>
          <a:lstStyle/>
          <a:p>
            <a:pPr algn="just"/>
            <a:r>
              <a:rPr lang="en-US"/>
              <a:t>3. Langkah Conquer (Penyelesaian)</a:t>
            </a:r>
          </a:p>
          <a:p>
            <a:pPr algn="just"/>
            <a:endParaRPr lang="en-US"/>
          </a:p>
          <a:p>
            <a:pPr algn="just"/>
            <a:r>
              <a:rPr lang="en-US"/>
              <a:t>Program menghitung interval keberangkatan kendaraan di setiap zona berdasarkan:</a:t>
            </a:r>
          </a:p>
          <a:p>
            <a:pPr marL="285750" indent="-285750" algn="just">
              <a:buFont typeface="Arial" panose="020B0604020202020204" pitchFamily="34" charset="0"/>
              <a:buChar char="•"/>
            </a:pPr>
            <a:r>
              <a:rPr lang="en-US"/>
              <a:t>Jumlah Kendaraan yang Dialokasikan: Semakin banyak kendaraan, semakin pendek interval keberangkatan.</a:t>
            </a:r>
          </a:p>
          <a:p>
            <a:pPr marL="285750" indent="-285750" algn="just">
              <a:buFont typeface="Arial" panose="020B0604020202020204" pitchFamily="34" charset="0"/>
              <a:buChar char="•"/>
            </a:pPr>
            <a:r>
              <a:rPr lang="en-US"/>
              <a:t>Jam Operasional: Interval berbeda untuk jam sibuk dan non-sibuk.</a:t>
            </a:r>
          </a:p>
          <a:p>
            <a:pPr marL="285750" indent="-285750" algn="just">
              <a:buFont typeface="Arial" panose="020B0604020202020204" pitchFamily="34" charset="0"/>
              <a:buChar char="•"/>
            </a:pPr>
            <a:r>
              <a:rPr lang="en-US"/>
              <a:t>Logika Perhitungan:Interval dihitung dengan rumus: </a:t>
            </a:r>
            <a:r>
              <a:rPr lang="en-US" b="1"/>
              <a:t>codeInterval = (60 menit) / jumlah kendaraan. </a:t>
            </a:r>
            <a:r>
              <a:rPr lang="en-US"/>
              <a:t>Jika zona tertentu memiliki sedikit kendaraan, intervalnya menjadi lebih panjang.</a:t>
            </a:r>
          </a:p>
        </p:txBody>
      </p:sp>
      <p:pic>
        <p:nvPicPr>
          <p:cNvPr id="14" name="Picture 13">
            <a:extLst>
              <a:ext uri="{FF2B5EF4-FFF2-40B4-BE49-F238E27FC236}">
                <a16:creationId xmlns:a16="http://schemas.microsoft.com/office/drawing/2014/main" id="{BA82C67E-3A68-4EDA-ABEB-757BB653347E}"/>
              </a:ext>
            </a:extLst>
          </p:cNvPr>
          <p:cNvPicPr>
            <a:picLocks noChangeAspect="1"/>
          </p:cNvPicPr>
          <p:nvPr/>
        </p:nvPicPr>
        <p:blipFill>
          <a:blip r:embed="rId3"/>
          <a:stretch>
            <a:fillRect/>
          </a:stretch>
        </p:blipFill>
        <p:spPr>
          <a:xfrm>
            <a:off x="7055770" y="3193873"/>
            <a:ext cx="4239217" cy="2781688"/>
          </a:xfrm>
          <a:prstGeom prst="rect">
            <a:avLst/>
          </a:prstGeom>
        </p:spPr>
      </p:pic>
    </p:spTree>
    <p:extLst>
      <p:ext uri="{BB962C8B-B14F-4D97-AF65-F5344CB8AC3E}">
        <p14:creationId xmlns:p14="http://schemas.microsoft.com/office/powerpoint/2010/main" val="2819786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6B3967-7DDB-4B82-88DF-3C67D8B22B27}"/>
              </a:ext>
            </a:extLst>
          </p:cNvPr>
          <p:cNvSpPr txBox="1"/>
          <p:nvPr/>
        </p:nvSpPr>
        <p:spPr>
          <a:xfrm>
            <a:off x="515893" y="348203"/>
            <a:ext cx="10975891" cy="2862322"/>
          </a:xfrm>
          <a:prstGeom prst="rect">
            <a:avLst/>
          </a:prstGeom>
          <a:noFill/>
        </p:spPr>
        <p:txBody>
          <a:bodyPr wrap="square">
            <a:spAutoFit/>
          </a:bodyPr>
          <a:lstStyle/>
          <a:p>
            <a:pPr algn="just"/>
            <a:r>
              <a:rPr lang="en-US"/>
              <a:t>4. Langkah Combine (Penggabungan Jadwal)</a:t>
            </a:r>
          </a:p>
          <a:p>
            <a:pPr algn="just"/>
            <a:endParaRPr lang="en-US"/>
          </a:p>
          <a:p>
            <a:pPr algn="just"/>
            <a:r>
              <a:rPr lang="en-US"/>
              <a:t>Pada tahap ini, Program menggabungkan jadwal transportasi dari setiap zona menjadi satu sistem transportasi utama. Jadwal meliputi informasi interval keberangkatan untuk jam sibuk dan non-sibuk di semua zona. </a:t>
            </a:r>
          </a:p>
          <a:p>
            <a:pPr algn="just"/>
            <a:endParaRPr lang="en-US"/>
          </a:p>
          <a:p>
            <a:pPr algn="just"/>
            <a:r>
              <a:rPr lang="en-US"/>
              <a:t>Output Jadwal: Program menampilkan jadwal transportasi berupa:</a:t>
            </a:r>
          </a:p>
          <a:p>
            <a:pPr marL="285750" indent="-285750" algn="just">
              <a:buFont typeface="Arial" panose="020B0604020202020204" pitchFamily="34" charset="0"/>
              <a:buChar char="•"/>
            </a:pPr>
            <a:r>
              <a:rPr lang="en-US"/>
              <a:t>Zona: Nama zona (misalnya, "Pusat Kota"). </a:t>
            </a:r>
          </a:p>
          <a:p>
            <a:pPr marL="285750" indent="-285750" algn="just">
              <a:buFont typeface="Arial" panose="020B0604020202020204" pitchFamily="34" charset="0"/>
              <a:buChar char="•"/>
            </a:pPr>
            <a:r>
              <a:rPr lang="en-US"/>
              <a:t>Jam Operasional: Jam sibuk dan non-sibuk.</a:t>
            </a:r>
          </a:p>
          <a:p>
            <a:pPr marL="285750" indent="-285750" algn="just">
              <a:buFont typeface="Arial" panose="020B0604020202020204" pitchFamily="34" charset="0"/>
              <a:buChar char="•"/>
            </a:pPr>
            <a:r>
              <a:rPr lang="en-US"/>
              <a:t>Interval Keberangkatan: Berapa menit sekali kendaraan berangkat.</a:t>
            </a:r>
          </a:p>
        </p:txBody>
      </p:sp>
      <p:pic>
        <p:nvPicPr>
          <p:cNvPr id="4" name="Picture 3">
            <a:extLst>
              <a:ext uri="{FF2B5EF4-FFF2-40B4-BE49-F238E27FC236}">
                <a16:creationId xmlns:a16="http://schemas.microsoft.com/office/drawing/2014/main" id="{FBB335F6-1B70-436B-894C-60312A519473}"/>
              </a:ext>
            </a:extLst>
          </p:cNvPr>
          <p:cNvPicPr>
            <a:picLocks noChangeAspect="1"/>
          </p:cNvPicPr>
          <p:nvPr/>
        </p:nvPicPr>
        <p:blipFill>
          <a:blip r:embed="rId2"/>
          <a:stretch>
            <a:fillRect/>
          </a:stretch>
        </p:blipFill>
        <p:spPr>
          <a:xfrm>
            <a:off x="515893" y="3438109"/>
            <a:ext cx="5587647" cy="2871430"/>
          </a:xfrm>
          <a:prstGeom prst="rect">
            <a:avLst/>
          </a:prstGeom>
        </p:spPr>
      </p:pic>
      <p:pic>
        <p:nvPicPr>
          <p:cNvPr id="11" name="Picture 10">
            <a:extLst>
              <a:ext uri="{FF2B5EF4-FFF2-40B4-BE49-F238E27FC236}">
                <a16:creationId xmlns:a16="http://schemas.microsoft.com/office/drawing/2014/main" id="{8D480ED5-B7F8-40A5-A54C-68C2A7CA6F59}"/>
              </a:ext>
            </a:extLst>
          </p:cNvPr>
          <p:cNvPicPr>
            <a:picLocks noChangeAspect="1"/>
          </p:cNvPicPr>
          <p:nvPr/>
        </p:nvPicPr>
        <p:blipFill>
          <a:blip r:embed="rId3"/>
          <a:stretch>
            <a:fillRect/>
          </a:stretch>
        </p:blipFill>
        <p:spPr>
          <a:xfrm>
            <a:off x="6788957" y="3537350"/>
            <a:ext cx="3776068" cy="2672947"/>
          </a:xfrm>
          <a:prstGeom prst="rect">
            <a:avLst/>
          </a:prstGeom>
        </p:spPr>
      </p:pic>
    </p:spTree>
    <p:extLst>
      <p:ext uri="{BB962C8B-B14F-4D97-AF65-F5344CB8AC3E}">
        <p14:creationId xmlns:p14="http://schemas.microsoft.com/office/powerpoint/2010/main" val="256502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CF624E-3E7A-49C2-94A6-66362810E72D}"/>
              </a:ext>
            </a:extLst>
          </p:cNvPr>
          <p:cNvPicPr>
            <a:picLocks noChangeAspect="1"/>
          </p:cNvPicPr>
          <p:nvPr/>
        </p:nvPicPr>
        <p:blipFill>
          <a:blip r:embed="rId2"/>
          <a:stretch>
            <a:fillRect/>
          </a:stretch>
        </p:blipFill>
        <p:spPr>
          <a:xfrm>
            <a:off x="6749115" y="1149326"/>
            <a:ext cx="5177969" cy="3932325"/>
          </a:xfrm>
          <a:prstGeom prst="rect">
            <a:avLst/>
          </a:prstGeom>
        </p:spPr>
      </p:pic>
      <p:sp>
        <p:nvSpPr>
          <p:cNvPr id="8" name="TextBox 7">
            <a:extLst>
              <a:ext uri="{FF2B5EF4-FFF2-40B4-BE49-F238E27FC236}">
                <a16:creationId xmlns:a16="http://schemas.microsoft.com/office/drawing/2014/main" id="{780821B0-BC95-4F77-9CEB-D4708D41FA89}"/>
              </a:ext>
            </a:extLst>
          </p:cNvPr>
          <p:cNvSpPr txBox="1"/>
          <p:nvPr/>
        </p:nvSpPr>
        <p:spPr>
          <a:xfrm>
            <a:off x="533492" y="843675"/>
            <a:ext cx="6098058" cy="2585323"/>
          </a:xfrm>
          <a:prstGeom prst="rect">
            <a:avLst/>
          </a:prstGeom>
          <a:noFill/>
        </p:spPr>
        <p:txBody>
          <a:bodyPr wrap="square">
            <a:spAutoFit/>
          </a:bodyPr>
          <a:lstStyle/>
          <a:p>
            <a:r>
              <a:rPr lang="en-US"/>
              <a:t>5. Visualisasi Data</a:t>
            </a:r>
          </a:p>
          <a:p>
            <a:endParaRPr lang="en-US"/>
          </a:p>
          <a:p>
            <a:r>
              <a:rPr lang="en-US"/>
              <a:t>Program menampilkan grafik batang yang menunjukkan: </a:t>
            </a:r>
          </a:p>
          <a:p>
            <a:endParaRPr lang="en-US"/>
          </a:p>
          <a:p>
            <a:r>
              <a:rPr lang="en-US"/>
              <a:t>Jumlah Penumpang di setiap zona untuk jam sibuk dan non-sibuk.</a:t>
            </a:r>
          </a:p>
          <a:p>
            <a:r>
              <a:rPr lang="en-US"/>
              <a:t>Tujuan Visualisasi: Memberikan gambaran visual kebutuhan penumpang. Membantu melihat zona mana yang membutuhkan kendaraan lebih banyak.</a:t>
            </a:r>
          </a:p>
        </p:txBody>
      </p:sp>
    </p:spTree>
    <p:extLst>
      <p:ext uri="{BB962C8B-B14F-4D97-AF65-F5344CB8AC3E}">
        <p14:creationId xmlns:p14="http://schemas.microsoft.com/office/powerpoint/2010/main" val="2073322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929464" y="2459506"/>
            <a:ext cx="6105120" cy="1938992"/>
          </a:xfrm>
          <a:prstGeom prst="rect">
            <a:avLst/>
          </a:prstGeom>
          <a:noFill/>
          <a:effectLst/>
        </p:spPr>
        <p:txBody>
          <a:bodyPr wrap="square" rtlCol="0" anchor="ctr">
            <a:spAutoFit/>
          </a:bodyPr>
          <a:lstStyle/>
          <a:p>
            <a:pPr algn="ctr"/>
            <a:r>
              <a:rPr lang="en-US" altLang="ko-KR" sz="4000" b="1" dirty="0">
                <a:ln>
                  <a:solidFill>
                    <a:schemeClr val="tx1"/>
                  </a:solidFill>
                </a:ln>
                <a:solidFill>
                  <a:schemeClr val="bg1"/>
                </a:solidFill>
                <a:effectLst>
                  <a:reflection stA="0" endPos="0" dist="50800" dir="5400000" sy="-100000" algn="bl" rotWithShape="0"/>
                </a:effectLst>
                <a:cs typeface="Arial" pitchFamily="34" charset="0"/>
              </a:rPr>
              <a:t>ANALISIS HASIL PENGUJIAN ALGORITMA</a:t>
            </a: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3168978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aphic 3">
            <a:extLst>
              <a:ext uri="{FF2B5EF4-FFF2-40B4-BE49-F238E27FC236}">
                <a16:creationId xmlns:a16="http://schemas.microsoft.com/office/drawing/2014/main" id="{0AC31406-C83F-4C06-96AF-22DBA93A31FF}"/>
              </a:ext>
            </a:extLst>
          </p:cNvPr>
          <p:cNvGrpSpPr/>
          <p:nvPr/>
        </p:nvGrpSpPr>
        <p:grpSpPr>
          <a:xfrm>
            <a:off x="11145499" y="6015465"/>
            <a:ext cx="848584" cy="490879"/>
            <a:chOff x="564614" y="1241624"/>
            <a:chExt cx="2453719" cy="1366517"/>
          </a:xfrm>
          <a:solidFill>
            <a:schemeClr val="accent2"/>
          </a:solidFill>
          <a:scene3d>
            <a:camera prst="orthographicFront">
              <a:rot lat="0" lon="10799999" rev="0"/>
            </a:camera>
            <a:lightRig rig="threePt" dir="t"/>
          </a:scene3d>
        </p:grpSpPr>
        <p:sp>
          <p:nvSpPr>
            <p:cNvPr id="23" name="Freeform: Shape 22">
              <a:extLst>
                <a:ext uri="{FF2B5EF4-FFF2-40B4-BE49-F238E27FC236}">
                  <a16:creationId xmlns:a16="http://schemas.microsoft.com/office/drawing/2014/main" id="{52D043B5-8B8A-4A0A-8C8B-3CC2201125B9}"/>
                </a:ext>
              </a:extLst>
            </p:cNvPr>
            <p:cNvSpPr/>
            <p:nvPr/>
          </p:nvSpPr>
          <p:spPr>
            <a:xfrm>
              <a:off x="564614" y="1607320"/>
              <a:ext cx="791809" cy="848264"/>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A1B430A-125D-4AAD-BDE5-52E3D9247231}"/>
                </a:ext>
              </a:extLst>
            </p:cNvPr>
            <p:cNvSpPr/>
            <p:nvPr/>
          </p:nvSpPr>
          <p:spPr>
            <a:xfrm>
              <a:off x="2604334" y="1998723"/>
              <a:ext cx="413999" cy="609418"/>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79B663-E0A6-49CF-9EB1-089082243E39}"/>
                </a:ext>
              </a:extLst>
            </p:cNvPr>
            <p:cNvSpPr/>
            <p:nvPr/>
          </p:nvSpPr>
          <p:spPr>
            <a:xfrm>
              <a:off x="646835" y="1445034"/>
              <a:ext cx="790362" cy="858397"/>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B4E281-376C-467E-B5DD-DC3C1CA059CF}"/>
                </a:ext>
              </a:extLst>
            </p:cNvPr>
            <p:cNvSpPr/>
            <p:nvPr/>
          </p:nvSpPr>
          <p:spPr>
            <a:xfrm>
              <a:off x="1716574" y="1255866"/>
              <a:ext cx="366230" cy="898928"/>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932BC3-A9E5-4CEE-949C-D473FDF220E1}"/>
                </a:ext>
              </a:extLst>
            </p:cNvPr>
            <p:cNvSpPr/>
            <p:nvPr/>
          </p:nvSpPr>
          <p:spPr>
            <a:xfrm>
              <a:off x="1996404" y="1241624"/>
              <a:ext cx="364782" cy="903271"/>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5E54D5-4ED6-4D23-B690-5C55213B3344}"/>
                </a:ext>
              </a:extLst>
            </p:cNvPr>
            <p:cNvSpPr/>
            <p:nvPr/>
          </p:nvSpPr>
          <p:spPr>
            <a:xfrm>
              <a:off x="2458043" y="1980114"/>
              <a:ext cx="411105" cy="610866"/>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cxnSp>
        <p:nvCxnSpPr>
          <p:cNvPr id="13" name="Straight Connector 12">
            <a:extLst>
              <a:ext uri="{FF2B5EF4-FFF2-40B4-BE49-F238E27FC236}">
                <a16:creationId xmlns:a16="http://schemas.microsoft.com/office/drawing/2014/main" id="{DBE1FE1C-6980-47E6-B807-2472468B4DBA}"/>
              </a:ext>
            </a:extLst>
          </p:cNvPr>
          <p:cNvCxnSpPr>
            <a:cxnSpLocks/>
          </p:cNvCxnSpPr>
          <p:nvPr/>
        </p:nvCxnSpPr>
        <p:spPr>
          <a:xfrm>
            <a:off x="7984199" y="396190"/>
            <a:ext cx="3992577" cy="6460855"/>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163043A-3A20-30E8-D575-3B186942EE69}"/>
              </a:ext>
            </a:extLst>
          </p:cNvPr>
          <p:cNvSpPr txBox="1"/>
          <p:nvPr/>
        </p:nvSpPr>
        <p:spPr>
          <a:xfrm>
            <a:off x="0" y="108672"/>
            <a:ext cx="12192000" cy="6983130"/>
          </a:xfrm>
          <a:prstGeom prst="rect">
            <a:avLst/>
          </a:prstGeom>
          <a:noFill/>
        </p:spPr>
        <p:txBody>
          <a:bodyPr wrap="square">
            <a:spAutoFit/>
          </a:bodyPr>
          <a:lstStyle/>
          <a:p>
            <a:pPr indent="-342900" algn="just" defTabSz="914400" eaLnBrk="0" fontAlgn="base" hangingPunct="0">
              <a:lnSpc>
                <a:spcPct val="150000"/>
              </a:lnSpc>
              <a:spcBef>
                <a:spcPct val="0"/>
              </a:spcBef>
              <a:spcAft>
                <a:spcPct val="0"/>
              </a:spcAft>
              <a:buAutoNum type="arabicPeriod"/>
            </a:pPr>
            <a:r>
              <a:rPr lang="en-ID" sz="1200" b="1" dirty="0" err="1"/>
              <a:t>Pembagian</a:t>
            </a:r>
            <a:r>
              <a:rPr lang="en-ID" sz="1200" b="1" dirty="0"/>
              <a:t> </a:t>
            </a:r>
            <a:r>
              <a:rPr lang="en-ID" sz="1200" b="1" dirty="0" err="1"/>
              <a:t>Kendaraan</a:t>
            </a:r>
            <a:r>
              <a:rPr lang="en-ID" sz="1200" b="1" dirty="0"/>
              <a:t> (Divide)</a:t>
            </a:r>
          </a:p>
          <a:p>
            <a:pPr algn="just" defTabSz="914400" eaLnBrk="0" fontAlgn="base" hangingPunct="0">
              <a:lnSpc>
                <a:spcPct val="150000"/>
              </a:lnSpc>
              <a:spcBef>
                <a:spcPct val="0"/>
              </a:spcBef>
              <a:spcAft>
                <a:spcPct val="0"/>
              </a:spcAft>
            </a:pPr>
            <a:r>
              <a:rPr lang="en-ID" sz="1200" b="1" dirty="0"/>
              <a:t>Hasil:</a:t>
            </a:r>
          </a:p>
          <a:p>
            <a:pPr algn="just" defTabSz="914400" eaLnBrk="0" fontAlgn="base" hangingPunct="0">
              <a:lnSpc>
                <a:spcPct val="150000"/>
              </a:lnSpc>
              <a:spcBef>
                <a:spcPct val="0"/>
              </a:spcBef>
              <a:spcAft>
                <a:spcPct val="0"/>
              </a:spcAft>
            </a:pPr>
            <a:r>
              <a:rPr lang="en-ID" sz="1200" b="1" dirty="0"/>
              <a:t>Program </a:t>
            </a:r>
            <a:r>
              <a:rPr lang="en-ID" sz="1200" b="1" dirty="0" err="1"/>
              <a:t>membagi</a:t>
            </a:r>
            <a:r>
              <a:rPr lang="en-ID" sz="1200" b="1" dirty="0"/>
              <a:t> </a:t>
            </a:r>
            <a:r>
              <a:rPr lang="en-ID" sz="1200" b="1" dirty="0" err="1"/>
              <a:t>jumlah</a:t>
            </a:r>
            <a:r>
              <a:rPr lang="en-ID" sz="1200" b="1" dirty="0"/>
              <a:t> </a:t>
            </a:r>
            <a:r>
              <a:rPr lang="en-ID" sz="1200" b="1" dirty="0" err="1"/>
              <a:t>kendaraan</a:t>
            </a:r>
            <a:r>
              <a:rPr lang="en-ID" sz="1200" b="1" dirty="0"/>
              <a:t> </a:t>
            </a:r>
            <a:r>
              <a:rPr lang="en-ID" sz="1200" b="1" dirty="0" err="1"/>
              <a:t>secara</a:t>
            </a:r>
            <a:r>
              <a:rPr lang="en-ID" sz="1200" b="1" dirty="0"/>
              <a:t> </a:t>
            </a:r>
            <a:r>
              <a:rPr lang="en-ID" sz="1200" b="1" dirty="0" err="1"/>
              <a:t>proporsional</a:t>
            </a:r>
            <a:r>
              <a:rPr lang="en-ID" sz="1200" b="1" dirty="0"/>
              <a:t> </a:t>
            </a:r>
            <a:r>
              <a:rPr lang="en-ID" sz="1200" b="1" dirty="0" err="1"/>
              <a:t>berdasarkan</a:t>
            </a:r>
            <a:r>
              <a:rPr lang="en-ID" sz="1200" b="1" dirty="0"/>
              <a:t> </a:t>
            </a:r>
            <a:r>
              <a:rPr lang="en-ID" sz="1200" b="1" dirty="0" err="1"/>
              <a:t>jumlah</a:t>
            </a:r>
            <a:r>
              <a:rPr lang="en-ID" sz="1200" b="1" dirty="0"/>
              <a:t> </a:t>
            </a:r>
            <a:r>
              <a:rPr lang="en-ID" sz="1200" b="1" dirty="0" err="1"/>
              <a:t>penumpang</a:t>
            </a:r>
            <a:r>
              <a:rPr lang="en-ID" sz="1200" b="1" dirty="0"/>
              <a:t> di </a:t>
            </a:r>
            <a:r>
              <a:rPr lang="en-ID" sz="1200" b="1" dirty="0" err="1"/>
              <a:t>setiap</a:t>
            </a:r>
            <a:r>
              <a:rPr lang="en-ID" sz="1200" b="1" dirty="0"/>
              <a:t> zona pada jam </a:t>
            </a:r>
            <a:r>
              <a:rPr lang="en-ID" sz="1200" b="1" dirty="0" err="1"/>
              <a:t>sibuk</a:t>
            </a:r>
            <a:r>
              <a:rPr lang="en-ID" sz="1200" b="1" dirty="0"/>
              <a:t> dan non-</a:t>
            </a:r>
            <a:r>
              <a:rPr lang="en-ID" sz="1200" b="1" dirty="0" err="1"/>
              <a:t>sibuk</a:t>
            </a:r>
            <a:r>
              <a:rPr lang="en-ID" sz="1200" b="1" dirty="0"/>
              <a:t>. Output program </a:t>
            </a:r>
            <a:r>
              <a:rPr lang="en-ID" sz="1200" b="1" dirty="0" err="1"/>
              <a:t>menunjukkan</a:t>
            </a:r>
            <a:r>
              <a:rPr lang="en-ID" sz="1200" b="1" dirty="0"/>
              <a:t> </a:t>
            </a:r>
            <a:r>
              <a:rPr lang="en-ID" sz="1200" b="1" dirty="0" err="1"/>
              <a:t>alokasi</a:t>
            </a:r>
            <a:r>
              <a:rPr lang="en-ID" sz="1200" b="1" dirty="0"/>
              <a:t> </a:t>
            </a:r>
            <a:r>
              <a:rPr lang="en-ID" sz="1200" b="1" dirty="0" err="1"/>
              <a:t>kendaraan</a:t>
            </a:r>
            <a:r>
              <a:rPr lang="en-ID" sz="1200" b="1" dirty="0"/>
              <a:t> </a:t>
            </a:r>
            <a:r>
              <a:rPr lang="en-ID" sz="1200" b="1" dirty="0" err="1"/>
              <a:t>sebagai</a:t>
            </a:r>
            <a:r>
              <a:rPr lang="en-ID" sz="1200" b="1" dirty="0"/>
              <a:t> </a:t>
            </a:r>
            <a:r>
              <a:rPr lang="en-ID" sz="1200" b="1" dirty="0" err="1"/>
              <a:t>berikut</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Pusat Kota: [14 </a:t>
            </a:r>
            <a:r>
              <a:rPr lang="en-ID" sz="1200" b="1" dirty="0" err="1"/>
              <a:t>kendaraan</a:t>
            </a:r>
            <a:r>
              <a:rPr lang="en-ID" sz="1200" b="1" dirty="0"/>
              <a:t> di jam </a:t>
            </a:r>
            <a:r>
              <a:rPr lang="en-ID" sz="1200" b="1" dirty="0" err="1"/>
              <a:t>sibuk</a:t>
            </a:r>
            <a:r>
              <a:rPr lang="en-ID" sz="1200" b="1" dirty="0"/>
              <a:t>, 6 </a:t>
            </a:r>
            <a:r>
              <a:rPr lang="en-ID" sz="1200" b="1" dirty="0" err="1"/>
              <a:t>kendaraan</a:t>
            </a:r>
            <a:r>
              <a:rPr lang="en-ID" sz="1200" b="1" dirty="0"/>
              <a:t> di jam non-</a:t>
            </a:r>
            <a:r>
              <a:rPr lang="en-ID" sz="1200" b="1" dirty="0" err="1"/>
              <a:t>sibuk</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err="1"/>
              <a:t>Pinggiran</a:t>
            </a:r>
            <a:r>
              <a:rPr lang="en-ID" sz="1200" b="1" dirty="0"/>
              <a:t>: [7 </a:t>
            </a:r>
            <a:r>
              <a:rPr lang="en-ID" sz="1200" b="1" dirty="0" err="1"/>
              <a:t>kendaraan</a:t>
            </a:r>
            <a:r>
              <a:rPr lang="en-ID" sz="1200" b="1" dirty="0"/>
              <a:t> di jam </a:t>
            </a:r>
            <a:r>
              <a:rPr lang="en-ID" sz="1200" b="1" dirty="0" err="1"/>
              <a:t>sibuk</a:t>
            </a:r>
            <a:r>
              <a:rPr lang="en-ID" sz="1200" b="1" dirty="0"/>
              <a:t>, 3 </a:t>
            </a:r>
            <a:r>
              <a:rPr lang="en-ID" sz="1200" b="1" dirty="0" err="1"/>
              <a:t>kendaraan</a:t>
            </a:r>
            <a:r>
              <a:rPr lang="en-ID" sz="1200" b="1" dirty="0"/>
              <a:t> di jam non-</a:t>
            </a:r>
            <a:r>
              <a:rPr lang="en-ID" sz="1200" b="1" dirty="0" err="1"/>
              <a:t>sibuk</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Suburban: [10 </a:t>
            </a:r>
            <a:r>
              <a:rPr lang="en-ID" sz="1200" b="1" dirty="0" err="1"/>
              <a:t>kendaraan</a:t>
            </a:r>
            <a:r>
              <a:rPr lang="en-ID" sz="1200" b="1" dirty="0"/>
              <a:t> di jam </a:t>
            </a:r>
            <a:r>
              <a:rPr lang="en-ID" sz="1200" b="1" dirty="0" err="1"/>
              <a:t>sibuk</a:t>
            </a:r>
            <a:r>
              <a:rPr lang="en-ID" sz="1200" b="1" dirty="0"/>
              <a:t>, 5 </a:t>
            </a:r>
            <a:r>
              <a:rPr lang="en-ID" sz="1200" b="1" dirty="0" err="1"/>
              <a:t>kendaraan</a:t>
            </a:r>
            <a:r>
              <a:rPr lang="en-ID" sz="1200" b="1" dirty="0"/>
              <a:t> di jam non-</a:t>
            </a:r>
            <a:r>
              <a:rPr lang="en-ID" sz="1200" b="1" dirty="0" err="1"/>
              <a:t>sibuk</a:t>
            </a:r>
            <a:r>
              <a:rPr lang="en-ID" sz="1200" b="1" dirty="0"/>
              <a:t>].</a:t>
            </a:r>
          </a:p>
          <a:p>
            <a:pPr algn="just" defTabSz="914400" eaLnBrk="0" fontAlgn="base" hangingPunct="0">
              <a:lnSpc>
                <a:spcPct val="150000"/>
              </a:lnSpc>
              <a:spcBef>
                <a:spcPct val="0"/>
              </a:spcBef>
              <a:spcAft>
                <a:spcPct val="0"/>
              </a:spcAft>
            </a:pPr>
            <a:endParaRPr lang="en-ID" sz="1200" b="1" dirty="0"/>
          </a:p>
          <a:p>
            <a:pPr algn="just" defTabSz="914400" eaLnBrk="0" fontAlgn="base" hangingPunct="0">
              <a:lnSpc>
                <a:spcPct val="150000"/>
              </a:lnSpc>
              <a:spcBef>
                <a:spcPct val="0"/>
              </a:spcBef>
              <a:spcAft>
                <a:spcPct val="0"/>
              </a:spcAft>
            </a:pPr>
            <a:r>
              <a:rPr lang="en-ID" sz="1200" b="1" dirty="0" err="1"/>
              <a:t>Analisis</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err="1"/>
              <a:t>Alokasi</a:t>
            </a:r>
            <a:r>
              <a:rPr lang="en-ID" sz="1200" b="1" dirty="0"/>
              <a:t> </a:t>
            </a:r>
            <a:r>
              <a:rPr lang="en-ID" sz="1200" b="1" dirty="0" err="1"/>
              <a:t>kendaraan</a:t>
            </a:r>
            <a:r>
              <a:rPr lang="en-ID" sz="1200" b="1" dirty="0"/>
              <a:t> </a:t>
            </a:r>
            <a:r>
              <a:rPr lang="en-ID" sz="1200" b="1" dirty="0" err="1"/>
              <a:t>didasarkan</a:t>
            </a:r>
            <a:r>
              <a:rPr lang="en-ID" sz="1200" b="1" dirty="0"/>
              <a:t> pada </a:t>
            </a:r>
            <a:r>
              <a:rPr lang="en-ID" sz="1200" b="1" dirty="0" err="1"/>
              <a:t>perbandingan</a:t>
            </a:r>
            <a:r>
              <a:rPr lang="en-ID" sz="1200" b="1" dirty="0"/>
              <a:t> </a:t>
            </a:r>
            <a:r>
              <a:rPr lang="en-ID" sz="1200" b="1" dirty="0" err="1"/>
              <a:t>jumlah</a:t>
            </a:r>
            <a:r>
              <a:rPr lang="en-ID" sz="1200" b="1" dirty="0"/>
              <a:t> </a:t>
            </a:r>
            <a:r>
              <a:rPr lang="en-ID" sz="1200" b="1" dirty="0" err="1"/>
              <a:t>penumpang</a:t>
            </a:r>
            <a:r>
              <a:rPr lang="en-ID" sz="1200" b="1" dirty="0"/>
              <a:t> di zona </a:t>
            </a:r>
            <a:r>
              <a:rPr lang="en-ID" sz="1200" b="1" dirty="0" err="1"/>
              <a:t>tersebut</a:t>
            </a:r>
            <a:r>
              <a:rPr lang="en-ID" sz="1200" b="1" dirty="0"/>
              <a:t>. Hal </a:t>
            </a:r>
            <a:r>
              <a:rPr lang="en-ID" sz="1200" b="1" dirty="0" err="1"/>
              <a:t>ini</a:t>
            </a:r>
            <a:r>
              <a:rPr lang="en-ID" sz="1200" b="1" dirty="0"/>
              <a:t> </a:t>
            </a:r>
            <a:r>
              <a:rPr lang="en-ID" sz="1200" b="1" dirty="0" err="1"/>
              <a:t>memastikan</a:t>
            </a:r>
            <a:r>
              <a:rPr lang="en-ID" sz="1200" b="1" dirty="0"/>
              <a:t> </a:t>
            </a:r>
            <a:r>
              <a:rPr lang="en-ID" sz="1200" b="1" dirty="0" err="1"/>
              <a:t>bahwa</a:t>
            </a:r>
            <a:r>
              <a:rPr lang="en-ID" sz="1200" b="1" dirty="0"/>
              <a:t> zona </a:t>
            </a:r>
            <a:r>
              <a:rPr lang="en-ID" sz="1200" b="1" dirty="0" err="1"/>
              <a:t>dengan</a:t>
            </a:r>
            <a:r>
              <a:rPr lang="en-ID" sz="1200" b="1" dirty="0"/>
              <a:t> </a:t>
            </a:r>
            <a:r>
              <a:rPr lang="en-ID" sz="1200" b="1" dirty="0" err="1"/>
              <a:t>permintaan</a:t>
            </a:r>
            <a:r>
              <a:rPr lang="en-ID" sz="1200" b="1" dirty="0"/>
              <a:t> </a:t>
            </a:r>
            <a:r>
              <a:rPr lang="en-ID" sz="1200" b="1" dirty="0" err="1"/>
              <a:t>lebih</a:t>
            </a:r>
            <a:r>
              <a:rPr lang="en-ID" sz="1200" b="1" dirty="0"/>
              <a:t> </a:t>
            </a:r>
            <a:r>
              <a:rPr lang="en-ID" sz="1200" b="1" dirty="0" err="1"/>
              <a:t>tinggi</a:t>
            </a:r>
            <a:r>
              <a:rPr lang="en-ID" sz="1200" b="1" dirty="0"/>
              <a:t> (Pusat Kota) </a:t>
            </a:r>
            <a:r>
              <a:rPr lang="en-ID" sz="1200" b="1" dirty="0" err="1"/>
              <a:t>mendapatkan</a:t>
            </a:r>
            <a:r>
              <a:rPr lang="en-ID" sz="1200" b="1" dirty="0"/>
              <a:t> </a:t>
            </a:r>
            <a:r>
              <a:rPr lang="en-ID" sz="1200" b="1" dirty="0" err="1"/>
              <a:t>lebih</a:t>
            </a:r>
            <a:r>
              <a:rPr lang="en-ID" sz="1200" b="1" dirty="0"/>
              <a:t> </a:t>
            </a:r>
            <a:r>
              <a:rPr lang="en-ID" sz="1200" b="1" dirty="0" err="1"/>
              <a:t>banyak</a:t>
            </a:r>
            <a:r>
              <a:rPr lang="en-ID" sz="1200" b="1" dirty="0"/>
              <a:t> </a:t>
            </a:r>
            <a:r>
              <a:rPr lang="en-ID" sz="1200" b="1" dirty="0" err="1"/>
              <a:t>kendaraan</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Zona </a:t>
            </a:r>
            <a:r>
              <a:rPr lang="en-ID" sz="1200" b="1" dirty="0" err="1"/>
              <a:t>dengan</a:t>
            </a:r>
            <a:r>
              <a:rPr lang="en-ID" sz="1200" b="1" dirty="0"/>
              <a:t> </a:t>
            </a:r>
            <a:r>
              <a:rPr lang="en-ID" sz="1200" b="1" dirty="0" err="1"/>
              <a:t>permintaan</a:t>
            </a:r>
            <a:r>
              <a:rPr lang="en-ID" sz="1200" b="1" dirty="0"/>
              <a:t> </a:t>
            </a:r>
            <a:r>
              <a:rPr lang="en-ID" sz="1200" b="1" dirty="0" err="1"/>
              <a:t>lebih</a:t>
            </a:r>
            <a:r>
              <a:rPr lang="en-ID" sz="1200" b="1" dirty="0"/>
              <a:t> </a:t>
            </a:r>
            <a:r>
              <a:rPr lang="en-ID" sz="1200" b="1" dirty="0" err="1"/>
              <a:t>rendah</a:t>
            </a:r>
            <a:r>
              <a:rPr lang="en-ID" sz="1200" b="1" dirty="0"/>
              <a:t> </a:t>
            </a:r>
            <a:r>
              <a:rPr lang="en-ID" sz="1200" b="1" dirty="0" err="1"/>
              <a:t>seperti</a:t>
            </a:r>
            <a:r>
              <a:rPr lang="en-ID" sz="1200" b="1" dirty="0"/>
              <a:t> </a:t>
            </a:r>
            <a:r>
              <a:rPr lang="en-ID" sz="1200" b="1" dirty="0" err="1"/>
              <a:t>Pinggiran</a:t>
            </a:r>
            <a:r>
              <a:rPr lang="en-ID" sz="1200" b="1" dirty="0"/>
              <a:t> </a:t>
            </a:r>
            <a:r>
              <a:rPr lang="en-ID" sz="1200" b="1" dirty="0" err="1"/>
              <a:t>menerima</a:t>
            </a:r>
            <a:r>
              <a:rPr lang="en-ID" sz="1200" b="1" dirty="0"/>
              <a:t> </a:t>
            </a:r>
            <a:r>
              <a:rPr lang="en-ID" sz="1200" b="1" dirty="0" err="1"/>
              <a:t>lebih</a:t>
            </a:r>
            <a:r>
              <a:rPr lang="en-ID" sz="1200" b="1" dirty="0"/>
              <a:t> </a:t>
            </a:r>
            <a:r>
              <a:rPr lang="en-ID" sz="1200" b="1" dirty="0" err="1"/>
              <a:t>sedikit</a:t>
            </a:r>
            <a:r>
              <a:rPr lang="en-ID" sz="1200" b="1" dirty="0"/>
              <a:t> </a:t>
            </a:r>
            <a:r>
              <a:rPr lang="en-ID" sz="1200" b="1" dirty="0" err="1"/>
              <a:t>kendaraan</a:t>
            </a:r>
            <a:r>
              <a:rPr lang="en-ID" sz="1200" b="1" dirty="0"/>
              <a:t>, yang </a:t>
            </a:r>
            <a:r>
              <a:rPr lang="en-ID" sz="1200" b="1" dirty="0" err="1"/>
              <a:t>membantu</a:t>
            </a:r>
            <a:r>
              <a:rPr lang="en-ID" sz="1200" b="1" dirty="0"/>
              <a:t> </a:t>
            </a:r>
            <a:r>
              <a:rPr lang="en-ID" sz="1200" b="1" dirty="0" err="1"/>
              <a:t>menghindari</a:t>
            </a:r>
            <a:r>
              <a:rPr lang="en-ID" sz="1200" b="1" dirty="0"/>
              <a:t> </a:t>
            </a:r>
            <a:r>
              <a:rPr lang="en-ID" sz="1200" b="1" dirty="0" err="1"/>
              <a:t>pemborosan</a:t>
            </a:r>
            <a:r>
              <a:rPr lang="en-ID" sz="1200" b="1" dirty="0"/>
              <a:t> </a:t>
            </a:r>
            <a:r>
              <a:rPr lang="en-ID" sz="1200" b="1" dirty="0" err="1"/>
              <a:t>sumber</a:t>
            </a:r>
            <a:r>
              <a:rPr lang="en-ID" sz="1200" b="1" dirty="0"/>
              <a:t> </a:t>
            </a:r>
            <a:r>
              <a:rPr lang="en-ID" sz="1200" b="1" dirty="0" err="1"/>
              <a:t>daya</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endParaRPr lang="en-ID" sz="1200" b="1" dirty="0"/>
          </a:p>
          <a:p>
            <a:pPr algn="just" defTabSz="914400" eaLnBrk="0" fontAlgn="base" hangingPunct="0">
              <a:lnSpc>
                <a:spcPct val="150000"/>
              </a:lnSpc>
              <a:spcBef>
                <a:spcPct val="0"/>
              </a:spcBef>
              <a:spcAft>
                <a:spcPct val="0"/>
              </a:spcAft>
            </a:pPr>
            <a:r>
              <a:rPr lang="en-ID" sz="1200" b="1" dirty="0"/>
              <a:t>2. </a:t>
            </a:r>
            <a:r>
              <a:rPr lang="en-ID" sz="1200" b="1" dirty="0" err="1"/>
              <a:t>Jadwal</a:t>
            </a:r>
            <a:r>
              <a:rPr lang="en-ID" sz="1200" b="1" dirty="0"/>
              <a:t> Interval </a:t>
            </a:r>
            <a:r>
              <a:rPr lang="en-ID" sz="1200" b="1" dirty="0" err="1"/>
              <a:t>Kendaraan</a:t>
            </a:r>
            <a:r>
              <a:rPr lang="en-ID" sz="1200" b="1" dirty="0"/>
              <a:t> (Conquer)</a:t>
            </a:r>
          </a:p>
          <a:p>
            <a:pPr algn="just" defTabSz="914400" eaLnBrk="0" fontAlgn="base" hangingPunct="0">
              <a:lnSpc>
                <a:spcPct val="150000"/>
              </a:lnSpc>
              <a:spcBef>
                <a:spcPct val="0"/>
              </a:spcBef>
              <a:spcAft>
                <a:spcPct val="0"/>
              </a:spcAft>
            </a:pPr>
            <a:r>
              <a:rPr lang="en-ID" sz="1200" b="1" dirty="0"/>
              <a:t>Hasil:</a:t>
            </a:r>
          </a:p>
          <a:p>
            <a:pPr algn="just" defTabSz="914400" eaLnBrk="0" fontAlgn="base" hangingPunct="0">
              <a:lnSpc>
                <a:spcPct val="150000"/>
              </a:lnSpc>
              <a:spcBef>
                <a:spcPct val="0"/>
              </a:spcBef>
              <a:spcAft>
                <a:spcPct val="0"/>
              </a:spcAft>
            </a:pPr>
            <a:r>
              <a:rPr lang="en-ID" sz="1200" b="1" dirty="0"/>
              <a:t>Program </a:t>
            </a:r>
            <a:r>
              <a:rPr lang="en-ID" sz="1200" b="1" dirty="0" err="1"/>
              <a:t>menghitung</a:t>
            </a:r>
            <a:r>
              <a:rPr lang="en-ID" sz="1200" b="1" dirty="0"/>
              <a:t> interval </a:t>
            </a:r>
            <a:r>
              <a:rPr lang="en-ID" sz="1200" b="1" dirty="0" err="1"/>
              <a:t>keberangkatan</a:t>
            </a:r>
            <a:r>
              <a:rPr lang="en-ID" sz="1200" b="1" dirty="0"/>
              <a:t> </a:t>
            </a:r>
            <a:r>
              <a:rPr lang="en-ID" sz="1200" b="1" dirty="0" err="1"/>
              <a:t>kendaraan</a:t>
            </a:r>
            <a:r>
              <a:rPr lang="en-ID" sz="1200" b="1" dirty="0"/>
              <a:t> </a:t>
            </a:r>
            <a:r>
              <a:rPr lang="en-ID" sz="1200" b="1" dirty="0" err="1"/>
              <a:t>untuk</a:t>
            </a:r>
            <a:r>
              <a:rPr lang="en-ID" sz="1200" b="1" dirty="0"/>
              <a:t> </a:t>
            </a:r>
            <a:r>
              <a:rPr lang="en-ID" sz="1200" b="1" dirty="0" err="1"/>
              <a:t>setiap</a:t>
            </a:r>
            <a:r>
              <a:rPr lang="en-ID" sz="1200" b="1" dirty="0"/>
              <a:t> zona dan </a:t>
            </a:r>
            <a:r>
              <a:rPr lang="en-ID" sz="1200" b="1" dirty="0" err="1"/>
              <a:t>waktu</a:t>
            </a:r>
            <a:r>
              <a:rPr lang="en-ID" sz="1200" b="1" dirty="0"/>
              <a:t> </a:t>
            </a:r>
            <a:r>
              <a:rPr lang="en-ID" sz="1200" b="1" dirty="0" err="1"/>
              <a:t>operasional</a:t>
            </a:r>
            <a:r>
              <a:rPr lang="en-ID" sz="1200" b="1" dirty="0"/>
              <a:t>. </a:t>
            </a:r>
            <a:r>
              <a:rPr lang="en-ID" sz="1200" b="1" dirty="0" err="1"/>
              <a:t>Berikut</a:t>
            </a:r>
            <a:r>
              <a:rPr lang="en-ID" sz="1200" b="1" dirty="0"/>
              <a:t> </a:t>
            </a:r>
            <a:r>
              <a:rPr lang="en-ID" sz="1200" b="1" dirty="0" err="1"/>
              <a:t>jadwal</a:t>
            </a:r>
            <a:r>
              <a:rPr lang="en-ID" sz="1200" b="1" dirty="0"/>
              <a:t> yang </a:t>
            </a:r>
            <a:r>
              <a:rPr lang="en-ID" sz="1200" b="1" dirty="0" err="1"/>
              <a:t>dihasilkan</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Pusat Kota:</a:t>
            </a:r>
          </a:p>
          <a:p>
            <a:pPr marL="0" lvl="1" indent="-285750" algn="just" defTabSz="914400" eaLnBrk="0" fontAlgn="base" hangingPunct="0">
              <a:lnSpc>
                <a:spcPct val="150000"/>
              </a:lnSpc>
              <a:spcBef>
                <a:spcPct val="0"/>
              </a:spcBef>
              <a:spcAft>
                <a:spcPct val="0"/>
              </a:spcAft>
              <a:buFont typeface="Arial" panose="020B0604020202020204" pitchFamily="34" charset="0"/>
              <a:buChar char="•"/>
            </a:pPr>
            <a:r>
              <a:rPr lang="en-ID" sz="1200" b="1" dirty="0"/>
              <a:t>06:00-09:00: </a:t>
            </a:r>
            <a:r>
              <a:rPr lang="en-ID" sz="1200" b="1" dirty="0" err="1"/>
              <a:t>Setiap</a:t>
            </a:r>
            <a:r>
              <a:rPr lang="en-ID" sz="1200" b="1" dirty="0"/>
              <a:t> 4,3 </a:t>
            </a:r>
            <a:r>
              <a:rPr lang="en-ID" sz="1200" b="1" dirty="0" err="1"/>
              <a:t>menit</a:t>
            </a:r>
            <a:r>
              <a:rPr lang="en-ID" sz="1200" b="1" dirty="0"/>
              <a:t>.</a:t>
            </a:r>
          </a:p>
          <a:p>
            <a:pPr marL="0" lvl="1" indent="-285750" algn="just" defTabSz="914400" eaLnBrk="0" fontAlgn="base" hangingPunct="0">
              <a:lnSpc>
                <a:spcPct val="150000"/>
              </a:lnSpc>
              <a:spcBef>
                <a:spcPct val="0"/>
              </a:spcBef>
              <a:spcAft>
                <a:spcPct val="0"/>
              </a:spcAft>
              <a:buFont typeface="Arial" panose="020B0604020202020204" pitchFamily="34" charset="0"/>
              <a:buChar char="•"/>
            </a:pPr>
            <a:r>
              <a:rPr lang="en-ID" sz="1200" b="1" dirty="0"/>
              <a:t>16:00-19:00: </a:t>
            </a:r>
            <a:r>
              <a:rPr lang="en-ID" sz="1200" b="1" dirty="0" err="1"/>
              <a:t>Setiap</a:t>
            </a:r>
            <a:r>
              <a:rPr lang="en-ID" sz="1200" b="1" dirty="0"/>
              <a:t> 10 </a:t>
            </a:r>
            <a:r>
              <a:rPr lang="en-ID" sz="1200" b="1" dirty="0" err="1"/>
              <a:t>menit</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err="1"/>
              <a:t>Pinggiran</a:t>
            </a:r>
            <a:r>
              <a:rPr lang="en-ID" sz="1200" b="1" dirty="0"/>
              <a:t>:</a:t>
            </a:r>
          </a:p>
          <a:p>
            <a:pPr marL="0" lvl="1" indent="-285750" algn="just" defTabSz="914400" eaLnBrk="0" fontAlgn="base" hangingPunct="0">
              <a:lnSpc>
                <a:spcPct val="150000"/>
              </a:lnSpc>
              <a:spcBef>
                <a:spcPct val="0"/>
              </a:spcBef>
              <a:spcAft>
                <a:spcPct val="0"/>
              </a:spcAft>
              <a:buFont typeface="Arial" panose="020B0604020202020204" pitchFamily="34" charset="0"/>
              <a:buChar char="•"/>
            </a:pPr>
            <a:r>
              <a:rPr lang="en-ID" sz="1200" b="1" dirty="0"/>
              <a:t>06:00-09:00: </a:t>
            </a:r>
            <a:r>
              <a:rPr lang="en-ID" sz="1200" b="1" dirty="0" err="1"/>
              <a:t>Setiap</a:t>
            </a:r>
            <a:r>
              <a:rPr lang="en-ID" sz="1200" b="1" dirty="0"/>
              <a:t> 8,6 </a:t>
            </a:r>
            <a:r>
              <a:rPr lang="en-ID" sz="1200" b="1" dirty="0" err="1"/>
              <a:t>menit</a:t>
            </a:r>
            <a:r>
              <a:rPr lang="en-ID" sz="1200" b="1" dirty="0"/>
              <a:t>.</a:t>
            </a:r>
          </a:p>
          <a:p>
            <a:pPr marL="0" lvl="1" indent="-285750" algn="just" defTabSz="914400" eaLnBrk="0" fontAlgn="base" hangingPunct="0">
              <a:lnSpc>
                <a:spcPct val="150000"/>
              </a:lnSpc>
              <a:spcBef>
                <a:spcPct val="0"/>
              </a:spcBef>
              <a:spcAft>
                <a:spcPct val="0"/>
              </a:spcAft>
              <a:buFont typeface="Arial" panose="020B0604020202020204" pitchFamily="34" charset="0"/>
              <a:buChar char="•"/>
            </a:pPr>
            <a:r>
              <a:rPr lang="en-ID" sz="1200" b="1" dirty="0"/>
              <a:t>16:00-19:00: </a:t>
            </a:r>
            <a:r>
              <a:rPr lang="en-ID" sz="1200" b="1" dirty="0" err="1"/>
              <a:t>Setiap</a:t>
            </a:r>
            <a:r>
              <a:rPr lang="en-ID" sz="1200" b="1" dirty="0"/>
              <a:t> 20 </a:t>
            </a:r>
            <a:r>
              <a:rPr lang="en-ID" sz="1200" b="1" dirty="0" err="1"/>
              <a:t>menit</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Suburban:</a:t>
            </a:r>
          </a:p>
          <a:p>
            <a:pPr marL="0" lvl="1" indent="-285750" algn="just" defTabSz="914400" eaLnBrk="0" fontAlgn="base" hangingPunct="0">
              <a:lnSpc>
                <a:spcPct val="150000"/>
              </a:lnSpc>
              <a:spcBef>
                <a:spcPct val="0"/>
              </a:spcBef>
              <a:spcAft>
                <a:spcPct val="0"/>
              </a:spcAft>
              <a:buFont typeface="Arial" panose="020B0604020202020204" pitchFamily="34" charset="0"/>
              <a:buChar char="•"/>
            </a:pPr>
            <a:r>
              <a:rPr lang="en-ID" sz="1200" b="1" dirty="0"/>
              <a:t>06:00-09:00: </a:t>
            </a:r>
            <a:r>
              <a:rPr lang="en-ID" sz="1200" b="1" dirty="0" err="1"/>
              <a:t>Setiap</a:t>
            </a:r>
            <a:r>
              <a:rPr lang="en-ID" sz="1200" b="1" dirty="0"/>
              <a:t> 6 </a:t>
            </a:r>
            <a:r>
              <a:rPr lang="en-ID" sz="1200" b="1" dirty="0" err="1"/>
              <a:t>menit</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endParaRPr lang="en-ID" sz="1200" b="1" dirty="0"/>
          </a:p>
        </p:txBody>
      </p:sp>
    </p:spTree>
    <p:extLst>
      <p:ext uri="{BB962C8B-B14F-4D97-AF65-F5344CB8AC3E}">
        <p14:creationId xmlns:p14="http://schemas.microsoft.com/office/powerpoint/2010/main" val="2751586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aphic 3">
            <a:extLst>
              <a:ext uri="{FF2B5EF4-FFF2-40B4-BE49-F238E27FC236}">
                <a16:creationId xmlns:a16="http://schemas.microsoft.com/office/drawing/2014/main" id="{0AC31406-C83F-4C06-96AF-22DBA93A31FF}"/>
              </a:ext>
            </a:extLst>
          </p:cNvPr>
          <p:cNvGrpSpPr/>
          <p:nvPr/>
        </p:nvGrpSpPr>
        <p:grpSpPr>
          <a:xfrm>
            <a:off x="11145499" y="6015465"/>
            <a:ext cx="848584" cy="490879"/>
            <a:chOff x="564614" y="1241624"/>
            <a:chExt cx="2453719" cy="1366517"/>
          </a:xfrm>
          <a:solidFill>
            <a:schemeClr val="accent2"/>
          </a:solidFill>
          <a:scene3d>
            <a:camera prst="orthographicFront">
              <a:rot lat="0" lon="10799999" rev="0"/>
            </a:camera>
            <a:lightRig rig="threePt" dir="t"/>
          </a:scene3d>
        </p:grpSpPr>
        <p:sp>
          <p:nvSpPr>
            <p:cNvPr id="23" name="Freeform: Shape 22">
              <a:extLst>
                <a:ext uri="{FF2B5EF4-FFF2-40B4-BE49-F238E27FC236}">
                  <a16:creationId xmlns:a16="http://schemas.microsoft.com/office/drawing/2014/main" id="{52D043B5-8B8A-4A0A-8C8B-3CC2201125B9}"/>
                </a:ext>
              </a:extLst>
            </p:cNvPr>
            <p:cNvSpPr/>
            <p:nvPr/>
          </p:nvSpPr>
          <p:spPr>
            <a:xfrm>
              <a:off x="564614" y="1607320"/>
              <a:ext cx="791809" cy="848264"/>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A1B430A-125D-4AAD-BDE5-52E3D9247231}"/>
                </a:ext>
              </a:extLst>
            </p:cNvPr>
            <p:cNvSpPr/>
            <p:nvPr/>
          </p:nvSpPr>
          <p:spPr>
            <a:xfrm>
              <a:off x="2604334" y="1998723"/>
              <a:ext cx="413999" cy="609418"/>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79B663-E0A6-49CF-9EB1-089082243E39}"/>
                </a:ext>
              </a:extLst>
            </p:cNvPr>
            <p:cNvSpPr/>
            <p:nvPr/>
          </p:nvSpPr>
          <p:spPr>
            <a:xfrm>
              <a:off x="646835" y="1445034"/>
              <a:ext cx="790362" cy="858397"/>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B4E281-376C-467E-B5DD-DC3C1CA059CF}"/>
                </a:ext>
              </a:extLst>
            </p:cNvPr>
            <p:cNvSpPr/>
            <p:nvPr/>
          </p:nvSpPr>
          <p:spPr>
            <a:xfrm>
              <a:off x="1716574" y="1255866"/>
              <a:ext cx="366230" cy="898928"/>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932BC3-A9E5-4CEE-949C-D473FDF220E1}"/>
                </a:ext>
              </a:extLst>
            </p:cNvPr>
            <p:cNvSpPr/>
            <p:nvPr/>
          </p:nvSpPr>
          <p:spPr>
            <a:xfrm>
              <a:off x="1996404" y="1241624"/>
              <a:ext cx="364782" cy="903271"/>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5E54D5-4ED6-4D23-B690-5C55213B3344}"/>
                </a:ext>
              </a:extLst>
            </p:cNvPr>
            <p:cNvSpPr/>
            <p:nvPr/>
          </p:nvSpPr>
          <p:spPr>
            <a:xfrm>
              <a:off x="2458043" y="1980114"/>
              <a:ext cx="411105" cy="610866"/>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F9964DBA-0599-45CF-8D95-66629AF2583C}"/>
              </a:ext>
            </a:extLst>
          </p:cNvPr>
          <p:cNvSpPr txBox="1"/>
          <p:nvPr/>
        </p:nvSpPr>
        <p:spPr>
          <a:xfrm>
            <a:off x="374140" y="315313"/>
            <a:ext cx="11169748" cy="1997150"/>
          </a:xfrm>
          <a:prstGeom prst="rect">
            <a:avLst/>
          </a:prstGeom>
          <a:noFill/>
        </p:spPr>
        <p:txBody>
          <a:bodyPr wrap="square">
            <a:spAutoFit/>
          </a:bodyPr>
          <a:lstStyle/>
          <a:p>
            <a:pPr marL="0" lvl="1" indent="-285750" algn="just" defTabSz="914400" eaLnBrk="0" fontAlgn="base" hangingPunct="0">
              <a:lnSpc>
                <a:spcPct val="150000"/>
              </a:lnSpc>
              <a:spcBef>
                <a:spcPct val="0"/>
              </a:spcBef>
              <a:spcAft>
                <a:spcPct val="0"/>
              </a:spcAft>
              <a:buFont typeface="Arial" panose="020B0604020202020204" pitchFamily="34" charset="0"/>
              <a:buChar char="•"/>
            </a:pPr>
            <a:r>
              <a:rPr lang="en-ID" sz="1200" b="1" dirty="0"/>
              <a:t>16:00-19:00: </a:t>
            </a:r>
            <a:r>
              <a:rPr lang="en-ID" sz="1200" b="1" dirty="0" err="1"/>
              <a:t>Setiap</a:t>
            </a:r>
            <a:r>
              <a:rPr lang="en-ID" sz="1200" b="1" dirty="0"/>
              <a:t> 12 </a:t>
            </a:r>
            <a:r>
              <a:rPr lang="en-ID" sz="1200" b="1" dirty="0" err="1"/>
              <a:t>menit</a:t>
            </a:r>
            <a:r>
              <a:rPr lang="en-ID" sz="1200" b="1" dirty="0"/>
              <a:t>.</a:t>
            </a:r>
          </a:p>
          <a:p>
            <a:pPr algn="just" defTabSz="914400" eaLnBrk="0" fontAlgn="base" hangingPunct="0">
              <a:lnSpc>
                <a:spcPct val="150000"/>
              </a:lnSpc>
              <a:spcBef>
                <a:spcPct val="0"/>
              </a:spcBef>
              <a:spcAft>
                <a:spcPct val="0"/>
              </a:spcAft>
            </a:pPr>
            <a:r>
              <a:rPr lang="en-ID" sz="1200" b="1" dirty="0" err="1"/>
              <a:t>Analisis</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Zona </a:t>
            </a:r>
            <a:r>
              <a:rPr lang="en-ID" sz="1200" b="1" dirty="0" err="1"/>
              <a:t>dengan</a:t>
            </a:r>
            <a:r>
              <a:rPr lang="en-ID" sz="1200" b="1" dirty="0"/>
              <a:t> </a:t>
            </a:r>
            <a:r>
              <a:rPr lang="en-ID" sz="1200" b="1" dirty="0" err="1"/>
              <a:t>kendaraan</a:t>
            </a:r>
            <a:r>
              <a:rPr lang="en-ID" sz="1200" b="1" dirty="0"/>
              <a:t> </a:t>
            </a:r>
            <a:r>
              <a:rPr lang="en-ID" sz="1200" b="1" dirty="0" err="1"/>
              <a:t>lebih</a:t>
            </a:r>
            <a:r>
              <a:rPr lang="en-ID" sz="1200" b="1" dirty="0"/>
              <a:t> </a:t>
            </a:r>
            <a:r>
              <a:rPr lang="en-ID" sz="1200" b="1" dirty="0" err="1"/>
              <a:t>banyak</a:t>
            </a:r>
            <a:r>
              <a:rPr lang="en-ID" sz="1200" b="1" dirty="0"/>
              <a:t> </a:t>
            </a:r>
            <a:r>
              <a:rPr lang="en-ID" sz="1200" b="1" dirty="0" err="1"/>
              <a:t>memiliki</a:t>
            </a:r>
            <a:r>
              <a:rPr lang="en-ID" sz="1200" b="1" dirty="0"/>
              <a:t> interval </a:t>
            </a:r>
            <a:r>
              <a:rPr lang="en-ID" sz="1200" b="1" dirty="0" err="1"/>
              <a:t>keberangkatan</a:t>
            </a:r>
            <a:r>
              <a:rPr lang="en-ID" sz="1200" b="1" dirty="0"/>
              <a:t> </a:t>
            </a:r>
            <a:r>
              <a:rPr lang="en-ID" sz="1200" b="1" dirty="0" err="1"/>
              <a:t>lebih</a:t>
            </a:r>
            <a:r>
              <a:rPr lang="en-ID" sz="1200" b="1" dirty="0"/>
              <a:t> </a:t>
            </a:r>
            <a:r>
              <a:rPr lang="en-ID" sz="1200" b="1" dirty="0" err="1"/>
              <a:t>singkat</a:t>
            </a:r>
            <a:r>
              <a:rPr lang="en-ID" sz="1200" b="1" dirty="0"/>
              <a:t> (Pusat Kota), </a:t>
            </a:r>
            <a:r>
              <a:rPr lang="en-ID" sz="1200" b="1" dirty="0" err="1"/>
              <a:t>memastikan</a:t>
            </a:r>
            <a:r>
              <a:rPr lang="en-ID" sz="1200" b="1" dirty="0"/>
              <a:t> </a:t>
            </a:r>
            <a:r>
              <a:rPr lang="en-ID" sz="1200" b="1" dirty="0" err="1"/>
              <a:t>waktu</a:t>
            </a:r>
            <a:r>
              <a:rPr lang="en-ID" sz="1200" b="1" dirty="0"/>
              <a:t> </a:t>
            </a:r>
            <a:r>
              <a:rPr lang="en-ID" sz="1200" b="1" dirty="0" err="1"/>
              <a:t>tunggu</a:t>
            </a:r>
            <a:r>
              <a:rPr lang="en-ID" sz="1200" b="1" dirty="0"/>
              <a:t> </a:t>
            </a:r>
            <a:r>
              <a:rPr lang="en-ID" sz="1200" b="1" dirty="0" err="1"/>
              <a:t>penumpang</a:t>
            </a:r>
            <a:r>
              <a:rPr lang="en-ID" sz="1200" b="1" dirty="0"/>
              <a:t> </a:t>
            </a:r>
            <a:r>
              <a:rPr lang="en-ID" sz="1200" b="1" dirty="0" err="1"/>
              <a:t>lebih</a:t>
            </a:r>
            <a:r>
              <a:rPr lang="en-ID" sz="1200" b="1" dirty="0"/>
              <a:t> </a:t>
            </a:r>
            <a:r>
              <a:rPr lang="en-ID" sz="1200" b="1" dirty="0" err="1"/>
              <a:t>singkat</a:t>
            </a:r>
            <a:r>
              <a:rPr lang="en-ID" sz="1200" b="1" dirty="0"/>
              <a:t> </a:t>
            </a:r>
            <a:r>
              <a:rPr lang="en-ID" sz="1200" b="1" dirty="0" err="1"/>
              <a:t>selama</a:t>
            </a:r>
            <a:r>
              <a:rPr lang="en-ID" sz="1200" b="1" dirty="0"/>
              <a:t> jam </a:t>
            </a:r>
            <a:r>
              <a:rPr lang="en-ID" sz="1200" b="1" dirty="0" err="1"/>
              <a:t>sibuk</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Zona </a:t>
            </a:r>
            <a:r>
              <a:rPr lang="en-ID" sz="1200" b="1" dirty="0" err="1"/>
              <a:t>dengan</a:t>
            </a:r>
            <a:r>
              <a:rPr lang="en-ID" sz="1200" b="1" dirty="0"/>
              <a:t> </a:t>
            </a:r>
            <a:r>
              <a:rPr lang="en-ID" sz="1200" b="1" dirty="0" err="1"/>
              <a:t>permintaan</a:t>
            </a:r>
            <a:r>
              <a:rPr lang="en-ID" sz="1200" b="1" dirty="0"/>
              <a:t> </a:t>
            </a:r>
            <a:r>
              <a:rPr lang="en-ID" sz="1200" b="1" dirty="0" err="1"/>
              <a:t>rendah</a:t>
            </a:r>
            <a:r>
              <a:rPr lang="en-ID" sz="1200" b="1" dirty="0"/>
              <a:t> (</a:t>
            </a:r>
            <a:r>
              <a:rPr lang="en-ID" sz="1200" b="1" dirty="0" err="1"/>
              <a:t>Pinggiran</a:t>
            </a:r>
            <a:r>
              <a:rPr lang="en-ID" sz="1200" b="1" dirty="0"/>
              <a:t>) </a:t>
            </a:r>
            <a:r>
              <a:rPr lang="en-ID" sz="1200" b="1" dirty="0" err="1"/>
              <a:t>memiliki</a:t>
            </a:r>
            <a:r>
              <a:rPr lang="en-ID" sz="1200" b="1" dirty="0"/>
              <a:t> interval </a:t>
            </a:r>
            <a:r>
              <a:rPr lang="en-ID" sz="1200" b="1" dirty="0" err="1"/>
              <a:t>keberangkatan</a:t>
            </a:r>
            <a:r>
              <a:rPr lang="en-ID" sz="1200" b="1" dirty="0"/>
              <a:t> </a:t>
            </a:r>
            <a:r>
              <a:rPr lang="en-ID" sz="1200" b="1" dirty="0" err="1"/>
              <a:t>lebih</a:t>
            </a:r>
            <a:r>
              <a:rPr lang="en-ID" sz="1200" b="1" dirty="0"/>
              <a:t> </a:t>
            </a:r>
            <a:r>
              <a:rPr lang="en-ID" sz="1200" b="1" dirty="0" err="1"/>
              <a:t>panjang</a:t>
            </a:r>
            <a:r>
              <a:rPr lang="en-ID" sz="1200" b="1" dirty="0"/>
              <a:t>, </a:t>
            </a:r>
            <a:r>
              <a:rPr lang="en-ID" sz="1200" b="1" dirty="0" err="1"/>
              <a:t>tetapi</a:t>
            </a:r>
            <a:r>
              <a:rPr lang="en-ID" sz="1200" b="1" dirty="0"/>
              <a:t> </a:t>
            </a:r>
            <a:r>
              <a:rPr lang="en-ID" sz="1200" b="1" dirty="0" err="1"/>
              <a:t>tetap</a:t>
            </a:r>
            <a:r>
              <a:rPr lang="en-ID" sz="1200" b="1" dirty="0"/>
              <a:t> </a:t>
            </a:r>
            <a:r>
              <a:rPr lang="en-ID" sz="1200" b="1" dirty="0" err="1"/>
              <a:t>mencukupi</a:t>
            </a:r>
            <a:r>
              <a:rPr lang="en-ID" sz="1200" b="1" dirty="0"/>
              <a:t> </a:t>
            </a:r>
            <a:r>
              <a:rPr lang="en-ID" sz="1200" b="1" dirty="0" err="1"/>
              <a:t>untuk</a:t>
            </a:r>
            <a:r>
              <a:rPr lang="en-ID" sz="1200" b="1" dirty="0"/>
              <a:t> </a:t>
            </a:r>
            <a:r>
              <a:rPr lang="en-ID" sz="1200" b="1" dirty="0" err="1"/>
              <a:t>memenuhi</a:t>
            </a:r>
            <a:r>
              <a:rPr lang="en-ID" sz="1200" b="1" dirty="0"/>
              <a:t> </a:t>
            </a:r>
            <a:r>
              <a:rPr lang="en-ID" sz="1200" b="1" dirty="0" err="1"/>
              <a:t>kebutuhan</a:t>
            </a:r>
            <a:r>
              <a:rPr lang="en-ID" sz="1200" b="1" dirty="0"/>
              <a:t> </a:t>
            </a:r>
            <a:r>
              <a:rPr lang="en-ID" sz="1200" b="1" dirty="0" err="1"/>
              <a:t>transportasi</a:t>
            </a:r>
            <a:r>
              <a:rPr lang="en-ID" sz="1200" b="1" dirty="0"/>
              <a:t> pada jam non-</a:t>
            </a:r>
            <a:r>
              <a:rPr lang="en-ID" sz="1200" b="1" dirty="0" err="1"/>
              <a:t>sibuk</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err="1"/>
              <a:t>Penjadwalan</a:t>
            </a:r>
            <a:r>
              <a:rPr lang="en-ID" sz="1200" b="1" dirty="0"/>
              <a:t> yang </a:t>
            </a:r>
            <a:r>
              <a:rPr lang="en-ID" sz="1200" b="1" dirty="0" err="1"/>
              <a:t>lebih</a:t>
            </a:r>
            <a:r>
              <a:rPr lang="en-ID" sz="1200" b="1" dirty="0"/>
              <a:t> </a:t>
            </a:r>
            <a:r>
              <a:rPr lang="en-ID" sz="1200" b="1" dirty="0" err="1"/>
              <a:t>efisien</a:t>
            </a:r>
            <a:r>
              <a:rPr lang="en-ID" sz="1200" b="1" dirty="0"/>
              <a:t> </a:t>
            </a:r>
            <a:r>
              <a:rPr lang="en-ID" sz="1200" b="1" dirty="0" err="1"/>
              <a:t>ini</a:t>
            </a:r>
            <a:r>
              <a:rPr lang="en-ID" sz="1200" b="1" dirty="0"/>
              <a:t> </a:t>
            </a:r>
            <a:r>
              <a:rPr lang="en-ID" sz="1200" b="1" dirty="0" err="1"/>
              <a:t>membantu</a:t>
            </a:r>
            <a:r>
              <a:rPr lang="en-ID" sz="1200" b="1" dirty="0"/>
              <a:t> </a:t>
            </a:r>
            <a:r>
              <a:rPr lang="en-ID" sz="1200" b="1" dirty="0" err="1"/>
              <a:t>mengoptimalkan</a:t>
            </a:r>
            <a:r>
              <a:rPr lang="en-ID" sz="1200" b="1" dirty="0"/>
              <a:t> </a:t>
            </a:r>
            <a:r>
              <a:rPr lang="en-ID" sz="1200" b="1" dirty="0" err="1"/>
              <a:t>pengalaman</a:t>
            </a:r>
            <a:r>
              <a:rPr lang="en-ID" sz="1200" b="1" dirty="0"/>
              <a:t> </a:t>
            </a:r>
            <a:r>
              <a:rPr lang="en-ID" sz="1200" b="1" dirty="0" err="1"/>
              <a:t>pengguna</a:t>
            </a:r>
            <a:r>
              <a:rPr lang="en-ID" sz="1200" b="1" dirty="0"/>
              <a:t> dan </a:t>
            </a:r>
            <a:r>
              <a:rPr lang="en-ID" sz="1200" b="1" dirty="0" err="1"/>
              <a:t>mengurangi</a:t>
            </a:r>
            <a:r>
              <a:rPr lang="en-ID" sz="1200" b="1" dirty="0"/>
              <a:t> </a:t>
            </a:r>
            <a:r>
              <a:rPr lang="en-ID" sz="1200" b="1" dirty="0" err="1"/>
              <a:t>waktu</a:t>
            </a:r>
            <a:r>
              <a:rPr lang="en-ID" sz="1200" b="1" dirty="0"/>
              <a:t> </a:t>
            </a:r>
            <a:r>
              <a:rPr lang="en-ID" sz="1200" b="1" dirty="0" err="1"/>
              <a:t>tunggu</a:t>
            </a:r>
            <a:r>
              <a:rPr lang="en-ID" sz="1200" b="1" dirty="0"/>
              <a:t>.</a:t>
            </a:r>
          </a:p>
        </p:txBody>
      </p:sp>
      <p:cxnSp>
        <p:nvCxnSpPr>
          <p:cNvPr id="13" name="Straight Connector 12">
            <a:extLst>
              <a:ext uri="{FF2B5EF4-FFF2-40B4-BE49-F238E27FC236}">
                <a16:creationId xmlns:a16="http://schemas.microsoft.com/office/drawing/2014/main" id="{DBE1FE1C-6980-47E6-B807-2472468B4DBA}"/>
              </a:ext>
            </a:extLst>
          </p:cNvPr>
          <p:cNvCxnSpPr>
            <a:cxnSpLocks/>
          </p:cNvCxnSpPr>
          <p:nvPr/>
        </p:nvCxnSpPr>
        <p:spPr>
          <a:xfrm>
            <a:off x="7984199" y="396190"/>
            <a:ext cx="3992577" cy="6460855"/>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51C0CE3-F5EC-4931-0AE3-814211B5A9D7}"/>
              </a:ext>
            </a:extLst>
          </p:cNvPr>
          <p:cNvSpPr txBox="1"/>
          <p:nvPr/>
        </p:nvSpPr>
        <p:spPr>
          <a:xfrm>
            <a:off x="374140" y="2613949"/>
            <a:ext cx="6784306" cy="3382144"/>
          </a:xfrm>
          <a:prstGeom prst="rect">
            <a:avLst/>
          </a:prstGeom>
          <a:noFill/>
        </p:spPr>
        <p:txBody>
          <a:bodyPr wrap="square">
            <a:spAutoFit/>
          </a:bodyPr>
          <a:lstStyle/>
          <a:p>
            <a:pPr algn="just" defTabSz="914400" eaLnBrk="0" fontAlgn="base" hangingPunct="0">
              <a:lnSpc>
                <a:spcPct val="150000"/>
              </a:lnSpc>
              <a:spcBef>
                <a:spcPct val="0"/>
              </a:spcBef>
              <a:spcAft>
                <a:spcPct val="0"/>
              </a:spcAft>
            </a:pPr>
            <a:r>
              <a:rPr lang="en-ID" sz="1200" b="1" dirty="0"/>
              <a:t>3. </a:t>
            </a:r>
            <a:r>
              <a:rPr lang="en-ID" sz="1200" b="1" dirty="0" err="1"/>
              <a:t>Visualisasi</a:t>
            </a:r>
            <a:r>
              <a:rPr lang="en-ID" sz="1200" b="1" dirty="0"/>
              <a:t> Data</a:t>
            </a:r>
          </a:p>
          <a:p>
            <a:pPr algn="just" defTabSz="914400" eaLnBrk="0" fontAlgn="base" hangingPunct="0">
              <a:lnSpc>
                <a:spcPct val="150000"/>
              </a:lnSpc>
              <a:spcBef>
                <a:spcPct val="0"/>
              </a:spcBef>
              <a:spcAft>
                <a:spcPct val="0"/>
              </a:spcAft>
            </a:pPr>
            <a:r>
              <a:rPr lang="en-ID" sz="1200" b="1" dirty="0"/>
              <a:t>Hasil:</a:t>
            </a:r>
          </a:p>
          <a:p>
            <a:pPr algn="just" defTabSz="914400" eaLnBrk="0" fontAlgn="base" hangingPunct="0">
              <a:lnSpc>
                <a:spcPct val="150000"/>
              </a:lnSpc>
              <a:spcBef>
                <a:spcPct val="0"/>
              </a:spcBef>
              <a:spcAft>
                <a:spcPct val="0"/>
              </a:spcAft>
            </a:pPr>
            <a:r>
              <a:rPr lang="en-ID" sz="1200" b="1" dirty="0" err="1"/>
              <a:t>Grafik</a:t>
            </a:r>
            <a:r>
              <a:rPr lang="en-ID" sz="1200" b="1" dirty="0"/>
              <a:t> </a:t>
            </a:r>
            <a:r>
              <a:rPr lang="en-ID" sz="1200" b="1" dirty="0" err="1"/>
              <a:t>batang</a:t>
            </a:r>
            <a:r>
              <a:rPr lang="en-ID" sz="1200" b="1" dirty="0"/>
              <a:t> </a:t>
            </a:r>
            <a:r>
              <a:rPr lang="en-ID" sz="1200" b="1" dirty="0" err="1"/>
              <a:t>menunjukkan</a:t>
            </a:r>
            <a:r>
              <a:rPr lang="en-ID" sz="1200" b="1" dirty="0"/>
              <a:t> </a:t>
            </a:r>
            <a:r>
              <a:rPr lang="en-ID" sz="1200" b="1" dirty="0" err="1"/>
              <a:t>distribusi</a:t>
            </a:r>
            <a:r>
              <a:rPr lang="en-ID" sz="1200" b="1" dirty="0"/>
              <a:t> </a:t>
            </a:r>
            <a:r>
              <a:rPr lang="en-ID" sz="1200" b="1" dirty="0" err="1"/>
              <a:t>jumlah</a:t>
            </a:r>
            <a:r>
              <a:rPr lang="en-ID" sz="1200" b="1" dirty="0"/>
              <a:t> </a:t>
            </a:r>
            <a:r>
              <a:rPr lang="en-ID" sz="1200" b="1" dirty="0" err="1"/>
              <a:t>penumpang</a:t>
            </a:r>
            <a:r>
              <a:rPr lang="en-ID" sz="1200" b="1" dirty="0"/>
              <a:t> di </a:t>
            </a:r>
            <a:r>
              <a:rPr lang="en-ID" sz="1200" b="1" dirty="0" err="1"/>
              <a:t>setiap</a:t>
            </a:r>
            <a:r>
              <a:rPr lang="en-ID" sz="1200" b="1" dirty="0"/>
              <a:t> zona </a:t>
            </a:r>
            <a:r>
              <a:rPr lang="en-ID" sz="1200" b="1" dirty="0" err="1"/>
              <a:t>selama</a:t>
            </a:r>
            <a:r>
              <a:rPr lang="en-ID" sz="1200" b="1" dirty="0"/>
              <a:t> jam </a:t>
            </a:r>
            <a:r>
              <a:rPr lang="en-ID" sz="1200" b="1" dirty="0" err="1"/>
              <a:t>sibuk</a:t>
            </a:r>
            <a:r>
              <a:rPr lang="en-ID" sz="1200" b="1" dirty="0"/>
              <a:t> dan non-</a:t>
            </a:r>
            <a:r>
              <a:rPr lang="en-ID" sz="1200" b="1" dirty="0" err="1"/>
              <a:t>sibuk</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Pusat Kota </a:t>
            </a:r>
            <a:r>
              <a:rPr lang="en-ID" sz="1200" b="1" dirty="0" err="1"/>
              <a:t>memiliki</a:t>
            </a:r>
            <a:r>
              <a:rPr lang="en-ID" sz="1200" b="1" dirty="0"/>
              <a:t> </a:t>
            </a:r>
            <a:r>
              <a:rPr lang="en-ID" sz="1200" b="1" dirty="0" err="1"/>
              <a:t>jumlah</a:t>
            </a:r>
            <a:r>
              <a:rPr lang="en-ID" sz="1200" b="1" dirty="0"/>
              <a:t> </a:t>
            </a:r>
            <a:r>
              <a:rPr lang="en-ID" sz="1200" b="1" dirty="0" err="1"/>
              <a:t>penumpang</a:t>
            </a:r>
            <a:r>
              <a:rPr lang="en-ID" sz="1200" b="1" dirty="0"/>
              <a:t> </a:t>
            </a:r>
            <a:r>
              <a:rPr lang="en-ID" sz="1200" b="1" dirty="0" err="1"/>
              <a:t>tertinggi</a:t>
            </a:r>
            <a:r>
              <a:rPr lang="en-ID" sz="1200" b="1" dirty="0"/>
              <a:t> (500 di jam </a:t>
            </a:r>
            <a:r>
              <a:rPr lang="en-ID" sz="1200" b="1" dirty="0" err="1"/>
              <a:t>sibuk</a:t>
            </a:r>
            <a:r>
              <a:rPr lang="en-ID" sz="1200" b="1" dirty="0"/>
              <a:t>, 300 di jam non-</a:t>
            </a:r>
            <a:r>
              <a:rPr lang="en-ID" sz="1200" b="1" dirty="0" err="1"/>
              <a:t>sibuk</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err="1"/>
              <a:t>Pinggiran</a:t>
            </a:r>
            <a:r>
              <a:rPr lang="en-ID" sz="1200" b="1" dirty="0"/>
              <a:t> </a:t>
            </a:r>
            <a:r>
              <a:rPr lang="en-ID" sz="1200" b="1" dirty="0" err="1"/>
              <a:t>memiliki</a:t>
            </a:r>
            <a:r>
              <a:rPr lang="en-ID" sz="1200" b="1" dirty="0"/>
              <a:t> </a:t>
            </a:r>
            <a:r>
              <a:rPr lang="en-ID" sz="1200" b="1" dirty="0" err="1"/>
              <a:t>jumlah</a:t>
            </a:r>
            <a:r>
              <a:rPr lang="en-ID" sz="1200" b="1" dirty="0"/>
              <a:t> </a:t>
            </a:r>
            <a:r>
              <a:rPr lang="en-ID" sz="1200" b="1" dirty="0" err="1"/>
              <a:t>penumpang</a:t>
            </a:r>
            <a:r>
              <a:rPr lang="en-ID" sz="1200" b="1" dirty="0"/>
              <a:t> </a:t>
            </a:r>
            <a:r>
              <a:rPr lang="en-ID" sz="1200" b="1" dirty="0" err="1"/>
              <a:t>terendah</a:t>
            </a:r>
            <a:r>
              <a:rPr lang="en-ID" sz="1200" b="1" dirty="0"/>
              <a:t> (200 di jam </a:t>
            </a:r>
            <a:r>
              <a:rPr lang="en-ID" sz="1200" b="1" dirty="0" err="1"/>
              <a:t>sibuk</a:t>
            </a:r>
            <a:r>
              <a:rPr lang="en-ID" sz="1200" b="1" dirty="0"/>
              <a:t>, 100 di jam non-</a:t>
            </a:r>
            <a:r>
              <a:rPr lang="en-ID" sz="1200" b="1" dirty="0" err="1"/>
              <a:t>sibuk</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Suburban </a:t>
            </a:r>
            <a:r>
              <a:rPr lang="en-ID" sz="1200" b="1" dirty="0" err="1"/>
              <a:t>berada</a:t>
            </a:r>
            <a:r>
              <a:rPr lang="en-ID" sz="1200" b="1" dirty="0"/>
              <a:t> di </a:t>
            </a:r>
            <a:r>
              <a:rPr lang="en-ID" sz="1200" b="1" dirty="0" err="1"/>
              <a:t>tengah-tengah</a:t>
            </a:r>
            <a:r>
              <a:rPr lang="en-ID" sz="1200" b="1" dirty="0"/>
              <a:t> (300 di jam </a:t>
            </a:r>
            <a:r>
              <a:rPr lang="en-ID" sz="1200" b="1" dirty="0" err="1"/>
              <a:t>sibuk</a:t>
            </a:r>
            <a:r>
              <a:rPr lang="en-ID" sz="1200" b="1" dirty="0"/>
              <a:t>, 150 di jam non-</a:t>
            </a:r>
            <a:r>
              <a:rPr lang="en-ID" sz="1200" b="1" dirty="0" err="1"/>
              <a:t>sibuk</a:t>
            </a:r>
            <a:r>
              <a:rPr lang="en-ID" sz="1200" b="1" dirty="0"/>
              <a:t>).</a:t>
            </a:r>
          </a:p>
          <a:p>
            <a:pPr algn="just" defTabSz="914400" eaLnBrk="0" fontAlgn="base" hangingPunct="0">
              <a:lnSpc>
                <a:spcPct val="150000"/>
              </a:lnSpc>
              <a:spcBef>
                <a:spcPct val="0"/>
              </a:spcBef>
              <a:spcAft>
                <a:spcPct val="0"/>
              </a:spcAft>
            </a:pPr>
            <a:r>
              <a:rPr lang="en-ID" sz="1200" b="1" dirty="0" err="1"/>
              <a:t>Analisis</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err="1"/>
              <a:t>Grafik</a:t>
            </a:r>
            <a:r>
              <a:rPr lang="en-ID" sz="1200" b="1" dirty="0"/>
              <a:t> </a:t>
            </a:r>
            <a:r>
              <a:rPr lang="en-ID" sz="1200" b="1" dirty="0" err="1"/>
              <a:t>ini</a:t>
            </a:r>
            <a:r>
              <a:rPr lang="en-ID" sz="1200" b="1" dirty="0"/>
              <a:t> </a:t>
            </a:r>
            <a:r>
              <a:rPr lang="en-ID" sz="1200" b="1" dirty="0" err="1"/>
              <a:t>mendukung</a:t>
            </a:r>
            <a:r>
              <a:rPr lang="en-ID" sz="1200" b="1" dirty="0"/>
              <a:t> </a:t>
            </a:r>
            <a:r>
              <a:rPr lang="en-ID" sz="1200" b="1" dirty="0" err="1"/>
              <a:t>alokasi</a:t>
            </a:r>
            <a:r>
              <a:rPr lang="en-ID" sz="1200" b="1" dirty="0"/>
              <a:t> </a:t>
            </a:r>
            <a:r>
              <a:rPr lang="en-ID" sz="1200" b="1" dirty="0" err="1"/>
              <a:t>kendaraan</a:t>
            </a:r>
            <a:r>
              <a:rPr lang="en-ID" sz="1200" b="1" dirty="0"/>
              <a:t> yang </a:t>
            </a:r>
            <a:r>
              <a:rPr lang="en-ID" sz="1200" b="1" dirty="0" err="1"/>
              <a:t>dilakukan</a:t>
            </a:r>
            <a:r>
              <a:rPr lang="en-ID" sz="1200" b="1" dirty="0"/>
              <a:t>, </a:t>
            </a:r>
            <a:r>
              <a:rPr lang="en-ID" sz="1200" b="1" dirty="0" err="1"/>
              <a:t>dengan</a:t>
            </a:r>
            <a:r>
              <a:rPr lang="en-ID" sz="1200" b="1" dirty="0"/>
              <a:t> zona </a:t>
            </a:r>
            <a:r>
              <a:rPr lang="en-ID" sz="1200" b="1" dirty="0" err="1"/>
              <a:t>padat</a:t>
            </a:r>
            <a:r>
              <a:rPr lang="en-ID" sz="1200" b="1" dirty="0"/>
              <a:t> </a:t>
            </a:r>
            <a:r>
              <a:rPr lang="en-ID" sz="1200" b="1" dirty="0" err="1"/>
              <a:t>mendapatkan</a:t>
            </a:r>
            <a:r>
              <a:rPr lang="en-ID" sz="1200" b="1" dirty="0"/>
              <a:t> </a:t>
            </a:r>
            <a:r>
              <a:rPr lang="en-ID" sz="1200" b="1" dirty="0" err="1"/>
              <a:t>lebih</a:t>
            </a:r>
            <a:r>
              <a:rPr lang="en-ID" sz="1200" b="1" dirty="0"/>
              <a:t> </a:t>
            </a:r>
            <a:r>
              <a:rPr lang="en-ID" sz="1200" b="1" dirty="0" err="1"/>
              <a:t>banyak</a:t>
            </a:r>
            <a:r>
              <a:rPr lang="en-ID" sz="1200" b="1" dirty="0"/>
              <a:t> </a:t>
            </a:r>
            <a:r>
              <a:rPr lang="en-ID" sz="1200" b="1" dirty="0" err="1"/>
              <a:t>kendaraan</a:t>
            </a:r>
            <a:r>
              <a:rPr lang="en-ID" sz="1200" b="1" dirty="0"/>
              <a:t> </a:t>
            </a:r>
            <a:r>
              <a:rPr lang="en-ID" sz="1200" b="1" dirty="0" err="1"/>
              <a:t>untuk</a:t>
            </a:r>
            <a:r>
              <a:rPr lang="en-ID" sz="1200" b="1" dirty="0"/>
              <a:t> </a:t>
            </a:r>
            <a:r>
              <a:rPr lang="en-ID" sz="1200" b="1" dirty="0" err="1"/>
              <a:t>memenuhi</a:t>
            </a:r>
            <a:r>
              <a:rPr lang="en-ID" sz="1200" b="1" dirty="0"/>
              <a:t> </a:t>
            </a:r>
            <a:r>
              <a:rPr lang="en-ID" sz="1200" b="1" dirty="0" err="1"/>
              <a:t>kebutuhan</a:t>
            </a:r>
            <a:r>
              <a:rPr lang="en-ID" sz="1200" b="1" dirty="0"/>
              <a:t> </a:t>
            </a:r>
            <a:r>
              <a:rPr lang="en-ID" sz="1200" b="1" dirty="0" err="1"/>
              <a:t>penumpang</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Data visual </a:t>
            </a:r>
            <a:r>
              <a:rPr lang="en-ID" sz="1200" b="1" dirty="0" err="1"/>
              <a:t>ini</a:t>
            </a:r>
            <a:r>
              <a:rPr lang="en-ID" sz="1200" b="1" dirty="0"/>
              <a:t> </a:t>
            </a:r>
            <a:r>
              <a:rPr lang="en-ID" sz="1200" b="1" dirty="0" err="1"/>
              <a:t>membantu</a:t>
            </a:r>
            <a:r>
              <a:rPr lang="en-ID" sz="1200" b="1" dirty="0"/>
              <a:t> </a:t>
            </a:r>
            <a:r>
              <a:rPr lang="en-ID" sz="1200" b="1" dirty="0" err="1"/>
              <a:t>memahami</a:t>
            </a:r>
            <a:r>
              <a:rPr lang="en-ID" sz="1200" b="1" dirty="0"/>
              <a:t> </a:t>
            </a:r>
            <a:r>
              <a:rPr lang="en-ID" sz="1200" b="1" dirty="0" err="1"/>
              <a:t>pola</a:t>
            </a:r>
            <a:r>
              <a:rPr lang="en-ID" sz="1200" b="1" dirty="0"/>
              <a:t> </a:t>
            </a:r>
            <a:r>
              <a:rPr lang="en-ID" sz="1200" b="1" dirty="0" err="1"/>
              <a:t>perjalanan</a:t>
            </a:r>
            <a:r>
              <a:rPr lang="en-ID" sz="1200" b="1" dirty="0"/>
              <a:t> </a:t>
            </a:r>
            <a:r>
              <a:rPr lang="en-ID" sz="1200" b="1" dirty="0" err="1"/>
              <a:t>penumpang</a:t>
            </a:r>
            <a:r>
              <a:rPr lang="en-ID" sz="1200" b="1" dirty="0"/>
              <a:t> dan </a:t>
            </a:r>
            <a:r>
              <a:rPr lang="en-ID" sz="1200" b="1" dirty="0" err="1"/>
              <a:t>memastikan</a:t>
            </a:r>
            <a:r>
              <a:rPr lang="en-ID" sz="1200" b="1" dirty="0"/>
              <a:t> </a:t>
            </a:r>
            <a:r>
              <a:rPr lang="en-ID" sz="1200" b="1" dirty="0" err="1"/>
              <a:t>alokasi</a:t>
            </a:r>
            <a:r>
              <a:rPr lang="en-ID" sz="1200" b="1" dirty="0"/>
              <a:t> </a:t>
            </a:r>
            <a:r>
              <a:rPr lang="en-ID" sz="1200" b="1" dirty="0" err="1"/>
              <a:t>kendaraan</a:t>
            </a:r>
            <a:r>
              <a:rPr lang="en-ID" sz="1200" b="1" dirty="0"/>
              <a:t> </a:t>
            </a:r>
            <a:r>
              <a:rPr lang="en-ID" sz="1200" b="1" dirty="0" err="1"/>
              <a:t>sesuai</a:t>
            </a:r>
            <a:r>
              <a:rPr lang="en-ID" sz="1200" b="1" dirty="0"/>
              <a:t> </a:t>
            </a:r>
            <a:r>
              <a:rPr lang="en-ID" sz="1200" b="1" dirty="0" err="1"/>
              <a:t>dengan</a:t>
            </a:r>
            <a:r>
              <a:rPr lang="en-ID" sz="1200" b="1" dirty="0"/>
              <a:t> </a:t>
            </a:r>
            <a:r>
              <a:rPr lang="en-ID" sz="1200" b="1" dirty="0" err="1"/>
              <a:t>kebutuhan</a:t>
            </a:r>
            <a:r>
              <a:rPr lang="en-ID" sz="1200" b="1" dirty="0"/>
              <a:t>.</a:t>
            </a:r>
          </a:p>
        </p:txBody>
      </p:sp>
      <p:pic>
        <p:nvPicPr>
          <p:cNvPr id="11" name="Picture 10">
            <a:extLst>
              <a:ext uri="{FF2B5EF4-FFF2-40B4-BE49-F238E27FC236}">
                <a16:creationId xmlns:a16="http://schemas.microsoft.com/office/drawing/2014/main" id="{132CC260-2592-78C3-7E6D-7CA33AFD6FDA}"/>
              </a:ext>
            </a:extLst>
          </p:cNvPr>
          <p:cNvPicPr>
            <a:picLocks noChangeAspect="1"/>
          </p:cNvPicPr>
          <p:nvPr/>
        </p:nvPicPr>
        <p:blipFill>
          <a:blip r:embed="rId2"/>
          <a:stretch>
            <a:fillRect/>
          </a:stretch>
        </p:blipFill>
        <p:spPr>
          <a:xfrm>
            <a:off x="7825283" y="2891782"/>
            <a:ext cx="3992577" cy="3032098"/>
          </a:xfrm>
          <a:prstGeom prst="rect">
            <a:avLst/>
          </a:prstGeom>
        </p:spPr>
      </p:pic>
    </p:spTree>
    <p:extLst>
      <p:ext uri="{BB962C8B-B14F-4D97-AF65-F5344CB8AC3E}">
        <p14:creationId xmlns:p14="http://schemas.microsoft.com/office/powerpoint/2010/main" val="925057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aphic 3">
            <a:extLst>
              <a:ext uri="{FF2B5EF4-FFF2-40B4-BE49-F238E27FC236}">
                <a16:creationId xmlns:a16="http://schemas.microsoft.com/office/drawing/2014/main" id="{0AC31406-C83F-4C06-96AF-22DBA93A31FF}"/>
              </a:ext>
            </a:extLst>
          </p:cNvPr>
          <p:cNvGrpSpPr/>
          <p:nvPr/>
        </p:nvGrpSpPr>
        <p:grpSpPr>
          <a:xfrm>
            <a:off x="11145499" y="6015465"/>
            <a:ext cx="848584" cy="490879"/>
            <a:chOff x="564614" y="1241624"/>
            <a:chExt cx="2453719" cy="1366517"/>
          </a:xfrm>
          <a:solidFill>
            <a:schemeClr val="accent2"/>
          </a:solidFill>
          <a:scene3d>
            <a:camera prst="orthographicFront">
              <a:rot lat="0" lon="10799999" rev="0"/>
            </a:camera>
            <a:lightRig rig="threePt" dir="t"/>
          </a:scene3d>
        </p:grpSpPr>
        <p:sp>
          <p:nvSpPr>
            <p:cNvPr id="23" name="Freeform: Shape 22">
              <a:extLst>
                <a:ext uri="{FF2B5EF4-FFF2-40B4-BE49-F238E27FC236}">
                  <a16:creationId xmlns:a16="http://schemas.microsoft.com/office/drawing/2014/main" id="{52D043B5-8B8A-4A0A-8C8B-3CC2201125B9}"/>
                </a:ext>
              </a:extLst>
            </p:cNvPr>
            <p:cNvSpPr/>
            <p:nvPr/>
          </p:nvSpPr>
          <p:spPr>
            <a:xfrm>
              <a:off x="564614" y="1607320"/>
              <a:ext cx="791809" cy="848264"/>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A1B430A-125D-4AAD-BDE5-52E3D9247231}"/>
                </a:ext>
              </a:extLst>
            </p:cNvPr>
            <p:cNvSpPr/>
            <p:nvPr/>
          </p:nvSpPr>
          <p:spPr>
            <a:xfrm>
              <a:off x="2604334" y="1998723"/>
              <a:ext cx="413999" cy="609418"/>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79B663-E0A6-49CF-9EB1-089082243E39}"/>
                </a:ext>
              </a:extLst>
            </p:cNvPr>
            <p:cNvSpPr/>
            <p:nvPr/>
          </p:nvSpPr>
          <p:spPr>
            <a:xfrm>
              <a:off x="646835" y="1445034"/>
              <a:ext cx="790362" cy="858397"/>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B4E281-376C-467E-B5DD-DC3C1CA059CF}"/>
                </a:ext>
              </a:extLst>
            </p:cNvPr>
            <p:cNvSpPr/>
            <p:nvPr/>
          </p:nvSpPr>
          <p:spPr>
            <a:xfrm>
              <a:off x="1716574" y="1255866"/>
              <a:ext cx="366230" cy="898928"/>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932BC3-A9E5-4CEE-949C-D473FDF220E1}"/>
                </a:ext>
              </a:extLst>
            </p:cNvPr>
            <p:cNvSpPr/>
            <p:nvPr/>
          </p:nvSpPr>
          <p:spPr>
            <a:xfrm>
              <a:off x="1996404" y="1241624"/>
              <a:ext cx="364782" cy="903271"/>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5E54D5-4ED6-4D23-B690-5C55213B3344}"/>
                </a:ext>
              </a:extLst>
            </p:cNvPr>
            <p:cNvSpPr/>
            <p:nvPr/>
          </p:nvSpPr>
          <p:spPr>
            <a:xfrm>
              <a:off x="2458043" y="1980114"/>
              <a:ext cx="411105" cy="610866"/>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F9964DBA-0599-45CF-8D95-66629AF2583C}"/>
              </a:ext>
            </a:extLst>
          </p:cNvPr>
          <p:cNvSpPr txBox="1"/>
          <p:nvPr/>
        </p:nvSpPr>
        <p:spPr>
          <a:xfrm>
            <a:off x="374140" y="340634"/>
            <a:ext cx="11169748" cy="2551148"/>
          </a:xfrm>
          <a:prstGeom prst="rect">
            <a:avLst/>
          </a:prstGeom>
          <a:noFill/>
        </p:spPr>
        <p:txBody>
          <a:bodyPr wrap="square">
            <a:spAutoFit/>
          </a:bodyPr>
          <a:lstStyle/>
          <a:p>
            <a:pPr algn="just" defTabSz="914400" eaLnBrk="0" fontAlgn="base" hangingPunct="0">
              <a:lnSpc>
                <a:spcPct val="150000"/>
              </a:lnSpc>
              <a:spcBef>
                <a:spcPct val="0"/>
              </a:spcBef>
              <a:spcAft>
                <a:spcPct val="0"/>
              </a:spcAft>
            </a:pPr>
            <a:r>
              <a:rPr lang="en-ID" sz="1200" b="1" dirty="0"/>
              <a:t>4. </a:t>
            </a:r>
            <a:r>
              <a:rPr lang="en-ID" sz="1200" b="1" dirty="0" err="1"/>
              <a:t>Efisiensi</a:t>
            </a:r>
            <a:r>
              <a:rPr lang="en-ID" sz="1200" b="1" dirty="0"/>
              <a:t> </a:t>
            </a:r>
            <a:r>
              <a:rPr lang="en-ID" sz="1200" b="1" dirty="0" err="1"/>
              <a:t>Algoritma</a:t>
            </a:r>
            <a:endParaRPr lang="en-ID" sz="1200" b="1" dirty="0"/>
          </a:p>
          <a:p>
            <a:pPr algn="just" defTabSz="914400" eaLnBrk="0" fontAlgn="base" hangingPunct="0">
              <a:lnSpc>
                <a:spcPct val="150000"/>
              </a:lnSpc>
              <a:spcBef>
                <a:spcPct val="0"/>
              </a:spcBef>
              <a:spcAft>
                <a:spcPct val="0"/>
              </a:spcAft>
            </a:pPr>
            <a:r>
              <a:rPr lang="en-ID" sz="1200" b="1" dirty="0"/>
              <a:t>Hasil:</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Program </a:t>
            </a:r>
            <a:r>
              <a:rPr lang="en-ID" sz="1200" b="1" dirty="0" err="1"/>
              <a:t>memastikan</a:t>
            </a:r>
            <a:r>
              <a:rPr lang="en-ID" sz="1200" b="1" dirty="0"/>
              <a:t> </a:t>
            </a:r>
            <a:r>
              <a:rPr lang="en-ID" sz="1200" b="1" dirty="0" err="1"/>
              <a:t>kendaraan</a:t>
            </a:r>
            <a:r>
              <a:rPr lang="en-ID" sz="1200" b="1" dirty="0"/>
              <a:t> </a:t>
            </a:r>
            <a:r>
              <a:rPr lang="en-ID" sz="1200" b="1" dirty="0" err="1"/>
              <a:t>dioperasikan</a:t>
            </a:r>
            <a:r>
              <a:rPr lang="en-ID" sz="1200" b="1" dirty="0"/>
              <a:t> </a:t>
            </a:r>
            <a:r>
              <a:rPr lang="en-ID" sz="1200" b="1" dirty="0" err="1"/>
              <a:t>secara</a:t>
            </a:r>
            <a:r>
              <a:rPr lang="en-ID" sz="1200" b="1" dirty="0"/>
              <a:t> optimal, </a:t>
            </a:r>
            <a:r>
              <a:rPr lang="en-ID" sz="1200" b="1" dirty="0" err="1"/>
              <a:t>dengan</a:t>
            </a:r>
            <a:r>
              <a:rPr lang="en-ID" sz="1200" b="1" dirty="0"/>
              <a:t> </a:t>
            </a:r>
            <a:r>
              <a:rPr lang="en-ID" sz="1200" b="1" dirty="0" err="1"/>
              <a:t>alokasi</a:t>
            </a:r>
            <a:r>
              <a:rPr lang="en-ID" sz="1200" b="1" dirty="0"/>
              <a:t> </a:t>
            </a:r>
            <a:r>
              <a:rPr lang="en-ID" sz="1200" b="1" dirty="0" err="1"/>
              <a:t>berdasarkan</a:t>
            </a:r>
            <a:r>
              <a:rPr lang="en-ID" sz="1200" b="1" dirty="0"/>
              <a:t> data </a:t>
            </a:r>
            <a:r>
              <a:rPr lang="en-ID" sz="1200" b="1" dirty="0" err="1"/>
              <a:t>penumpang</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a:t>Waktu </a:t>
            </a:r>
            <a:r>
              <a:rPr lang="en-ID" sz="1200" b="1" dirty="0" err="1"/>
              <a:t>keberangkatan</a:t>
            </a:r>
            <a:r>
              <a:rPr lang="en-ID" sz="1200" b="1" dirty="0"/>
              <a:t> yang </a:t>
            </a:r>
            <a:r>
              <a:rPr lang="en-ID" sz="1200" b="1" dirty="0" err="1"/>
              <a:t>lebih</a:t>
            </a:r>
            <a:r>
              <a:rPr lang="en-ID" sz="1200" b="1" dirty="0"/>
              <a:t> </a:t>
            </a:r>
            <a:r>
              <a:rPr lang="en-ID" sz="1200" b="1" dirty="0" err="1"/>
              <a:t>pendek</a:t>
            </a:r>
            <a:r>
              <a:rPr lang="en-ID" sz="1200" b="1" dirty="0"/>
              <a:t> di zona </a:t>
            </a:r>
            <a:r>
              <a:rPr lang="en-ID" sz="1200" b="1" dirty="0" err="1"/>
              <a:t>padat</a:t>
            </a:r>
            <a:r>
              <a:rPr lang="en-ID" sz="1200" b="1" dirty="0"/>
              <a:t> </a:t>
            </a:r>
            <a:r>
              <a:rPr lang="en-ID" sz="1200" b="1" dirty="0" err="1"/>
              <a:t>membantu</a:t>
            </a:r>
            <a:r>
              <a:rPr lang="en-ID" sz="1200" b="1" dirty="0"/>
              <a:t> </a:t>
            </a:r>
            <a:r>
              <a:rPr lang="en-ID" sz="1200" b="1" dirty="0" err="1"/>
              <a:t>mengurangi</a:t>
            </a:r>
            <a:r>
              <a:rPr lang="en-ID" sz="1200" b="1" dirty="0"/>
              <a:t> </a:t>
            </a:r>
            <a:r>
              <a:rPr lang="en-ID" sz="1200" b="1" dirty="0" err="1"/>
              <a:t>waktu</a:t>
            </a:r>
            <a:r>
              <a:rPr lang="en-ID" sz="1200" b="1" dirty="0"/>
              <a:t> </a:t>
            </a:r>
            <a:r>
              <a:rPr lang="en-ID" sz="1200" b="1" dirty="0" err="1"/>
              <a:t>tunggu</a:t>
            </a:r>
            <a:r>
              <a:rPr lang="en-ID" sz="1200" b="1" dirty="0"/>
              <a:t> dan </a:t>
            </a:r>
            <a:r>
              <a:rPr lang="en-ID" sz="1200" b="1" dirty="0" err="1"/>
              <a:t>meningkatkan</a:t>
            </a:r>
            <a:r>
              <a:rPr lang="en-ID" sz="1200" b="1" dirty="0"/>
              <a:t> </a:t>
            </a:r>
            <a:r>
              <a:rPr lang="en-ID" sz="1200" b="1" dirty="0" err="1"/>
              <a:t>pengalaman</a:t>
            </a:r>
            <a:r>
              <a:rPr lang="en-ID" sz="1200" b="1" dirty="0"/>
              <a:t> </a:t>
            </a:r>
            <a:r>
              <a:rPr lang="en-ID" sz="1200" b="1" dirty="0" err="1"/>
              <a:t>pengguna</a:t>
            </a:r>
            <a:r>
              <a:rPr lang="en-ID" sz="1200" b="1" dirty="0"/>
              <a:t>.</a:t>
            </a:r>
          </a:p>
          <a:p>
            <a:pPr algn="just" defTabSz="914400" eaLnBrk="0" fontAlgn="base" hangingPunct="0">
              <a:lnSpc>
                <a:spcPct val="150000"/>
              </a:lnSpc>
              <a:spcBef>
                <a:spcPct val="0"/>
              </a:spcBef>
              <a:spcAft>
                <a:spcPct val="0"/>
              </a:spcAft>
            </a:pPr>
            <a:r>
              <a:rPr lang="en-ID" sz="1200" b="1" dirty="0" err="1"/>
              <a:t>Analisis</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err="1"/>
              <a:t>Efisiensi</a:t>
            </a:r>
            <a:r>
              <a:rPr lang="en-ID" sz="1200" b="1" dirty="0"/>
              <a:t> Waktu: Zona </a:t>
            </a:r>
            <a:r>
              <a:rPr lang="en-ID" sz="1200" b="1" dirty="0" err="1"/>
              <a:t>padat</a:t>
            </a:r>
            <a:r>
              <a:rPr lang="en-ID" sz="1200" b="1" dirty="0"/>
              <a:t> </a:t>
            </a:r>
            <a:r>
              <a:rPr lang="en-ID" sz="1200" b="1" dirty="0" err="1"/>
              <a:t>seperti</a:t>
            </a:r>
            <a:r>
              <a:rPr lang="en-ID" sz="1200" b="1" dirty="0"/>
              <a:t> Pusat Kota </a:t>
            </a:r>
            <a:r>
              <a:rPr lang="en-ID" sz="1200" b="1" dirty="0" err="1"/>
              <a:t>menunjukkan</a:t>
            </a:r>
            <a:r>
              <a:rPr lang="en-ID" sz="1200" b="1" dirty="0"/>
              <a:t> interval </a:t>
            </a:r>
            <a:r>
              <a:rPr lang="en-ID" sz="1200" b="1" dirty="0" err="1"/>
              <a:t>keberangkatan</a:t>
            </a:r>
            <a:r>
              <a:rPr lang="en-ID" sz="1200" b="1" dirty="0"/>
              <a:t> yang </a:t>
            </a:r>
            <a:r>
              <a:rPr lang="en-ID" sz="1200" b="1" dirty="0" err="1"/>
              <a:t>lebih</a:t>
            </a:r>
            <a:r>
              <a:rPr lang="en-ID" sz="1200" b="1" dirty="0"/>
              <a:t> </a:t>
            </a:r>
            <a:r>
              <a:rPr lang="en-ID" sz="1200" b="1" dirty="0" err="1"/>
              <a:t>cepat</a:t>
            </a:r>
            <a:r>
              <a:rPr lang="en-ID" sz="1200" b="1" dirty="0"/>
              <a:t> (4,3 </a:t>
            </a:r>
            <a:r>
              <a:rPr lang="en-ID" sz="1200" b="1" dirty="0" err="1"/>
              <a:t>menit</a:t>
            </a:r>
            <a:r>
              <a:rPr lang="en-ID" sz="1200" b="1" dirty="0"/>
              <a:t>), yang </a:t>
            </a:r>
            <a:r>
              <a:rPr lang="en-ID" sz="1200" b="1" dirty="0" err="1"/>
              <a:t>dapat</a:t>
            </a:r>
            <a:r>
              <a:rPr lang="en-ID" sz="1200" b="1" dirty="0"/>
              <a:t> </a:t>
            </a:r>
            <a:r>
              <a:rPr lang="en-ID" sz="1200" b="1" dirty="0" err="1"/>
              <a:t>mengurangi</a:t>
            </a:r>
            <a:r>
              <a:rPr lang="en-ID" sz="1200" b="1" dirty="0"/>
              <a:t> </a:t>
            </a:r>
            <a:r>
              <a:rPr lang="en-ID" sz="1200" b="1" dirty="0" err="1"/>
              <a:t>waktu</a:t>
            </a:r>
            <a:r>
              <a:rPr lang="en-ID" sz="1200" b="1" dirty="0"/>
              <a:t> </a:t>
            </a:r>
            <a:r>
              <a:rPr lang="en-ID" sz="1200" b="1" dirty="0" err="1"/>
              <a:t>tunggu</a:t>
            </a:r>
            <a:r>
              <a:rPr lang="en-ID" sz="1200" b="1" dirty="0"/>
              <a:t>.</a:t>
            </a:r>
          </a:p>
          <a:p>
            <a:pPr algn="just" defTabSz="914400" eaLnBrk="0" fontAlgn="base" hangingPunct="0">
              <a:lnSpc>
                <a:spcPct val="150000"/>
              </a:lnSpc>
              <a:spcBef>
                <a:spcPct val="0"/>
              </a:spcBef>
              <a:spcAft>
                <a:spcPct val="0"/>
              </a:spcAft>
              <a:buFont typeface="Arial" panose="020B0604020202020204" pitchFamily="34" charset="0"/>
              <a:buChar char="•"/>
            </a:pPr>
            <a:r>
              <a:rPr lang="en-ID" sz="1200" b="1" dirty="0" err="1"/>
              <a:t>Penghematan</a:t>
            </a:r>
            <a:r>
              <a:rPr lang="en-ID" sz="1200" b="1" dirty="0"/>
              <a:t> </a:t>
            </a:r>
            <a:r>
              <a:rPr lang="en-ID" sz="1200" b="1" dirty="0" err="1"/>
              <a:t>Sumber</a:t>
            </a:r>
            <a:r>
              <a:rPr lang="en-ID" sz="1200" b="1" dirty="0"/>
              <a:t> Daya: Zona </a:t>
            </a:r>
            <a:r>
              <a:rPr lang="en-ID" sz="1200" b="1" dirty="0" err="1"/>
              <a:t>seperti</a:t>
            </a:r>
            <a:r>
              <a:rPr lang="en-ID" sz="1200" b="1" dirty="0"/>
              <a:t> </a:t>
            </a:r>
            <a:r>
              <a:rPr lang="en-ID" sz="1200" b="1" dirty="0" err="1"/>
              <a:t>Pinggiran</a:t>
            </a:r>
            <a:r>
              <a:rPr lang="en-ID" sz="1200" b="1" dirty="0"/>
              <a:t> dan Suburban </a:t>
            </a:r>
            <a:r>
              <a:rPr lang="en-ID" sz="1200" b="1" dirty="0" err="1"/>
              <a:t>mendapatkan</a:t>
            </a:r>
            <a:r>
              <a:rPr lang="en-ID" sz="1200" b="1" dirty="0"/>
              <a:t> </a:t>
            </a:r>
            <a:r>
              <a:rPr lang="en-ID" sz="1200" b="1" dirty="0" err="1"/>
              <a:t>kendaraan</a:t>
            </a:r>
            <a:r>
              <a:rPr lang="en-ID" sz="1200" b="1" dirty="0"/>
              <a:t> </a:t>
            </a:r>
            <a:r>
              <a:rPr lang="en-ID" sz="1200" b="1" dirty="0" err="1"/>
              <a:t>sesuai</a:t>
            </a:r>
            <a:r>
              <a:rPr lang="en-ID" sz="1200" b="1" dirty="0"/>
              <a:t> </a:t>
            </a:r>
            <a:r>
              <a:rPr lang="en-ID" sz="1200" b="1" dirty="0" err="1"/>
              <a:t>permintaan</a:t>
            </a:r>
            <a:r>
              <a:rPr lang="en-ID" sz="1200" b="1" dirty="0"/>
              <a:t>, </a:t>
            </a:r>
            <a:r>
              <a:rPr lang="en-ID" sz="1200" b="1" dirty="0" err="1"/>
              <a:t>menghindari</a:t>
            </a:r>
            <a:r>
              <a:rPr lang="en-ID" sz="1200" b="1" dirty="0"/>
              <a:t> </a:t>
            </a:r>
            <a:r>
              <a:rPr lang="en-ID" sz="1200" b="1" dirty="0" err="1"/>
              <a:t>pemborosan</a:t>
            </a:r>
            <a:r>
              <a:rPr lang="en-ID" sz="1200" b="1" dirty="0"/>
              <a:t> </a:t>
            </a:r>
            <a:r>
              <a:rPr lang="en-ID" sz="1200" b="1" dirty="0" err="1"/>
              <a:t>operasional</a:t>
            </a:r>
            <a:r>
              <a:rPr lang="en-ID" sz="1200" b="1" dirty="0"/>
              <a:t> pada jam non-</a:t>
            </a:r>
            <a:r>
              <a:rPr lang="en-ID" sz="1200" b="1" dirty="0" err="1"/>
              <a:t>sibuk</a:t>
            </a:r>
            <a:r>
              <a:rPr lang="en-ID" sz="1200" b="1" dirty="0"/>
              <a:t>.</a:t>
            </a:r>
          </a:p>
        </p:txBody>
      </p:sp>
      <p:cxnSp>
        <p:nvCxnSpPr>
          <p:cNvPr id="13" name="Straight Connector 12">
            <a:extLst>
              <a:ext uri="{FF2B5EF4-FFF2-40B4-BE49-F238E27FC236}">
                <a16:creationId xmlns:a16="http://schemas.microsoft.com/office/drawing/2014/main" id="{DBE1FE1C-6980-47E6-B807-2472468B4DBA}"/>
              </a:ext>
            </a:extLst>
          </p:cNvPr>
          <p:cNvCxnSpPr>
            <a:cxnSpLocks/>
          </p:cNvCxnSpPr>
          <p:nvPr/>
        </p:nvCxnSpPr>
        <p:spPr>
          <a:xfrm>
            <a:off x="7984199" y="396190"/>
            <a:ext cx="3992577" cy="6460855"/>
          </a:xfrm>
          <a:prstGeom prst="line">
            <a:avLst/>
          </a:prstGeom>
          <a:ln w="15875"/>
          <a:scene3d>
            <a:camera prst="orthographicFront">
              <a:rot lat="0" lon="10799999" rev="0"/>
            </a:camera>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42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9AEF12-0277-43FF-9EEF-5F68F02C0D0B}"/>
              </a:ext>
            </a:extLst>
          </p:cNvPr>
          <p:cNvSpPr>
            <a:spLocks noGrp="1"/>
          </p:cNvSpPr>
          <p:nvPr>
            <p:ph type="body" sz="quarter" idx="10"/>
          </p:nvPr>
        </p:nvSpPr>
        <p:spPr/>
        <p:txBody>
          <a:bodyPr/>
          <a:lstStyle/>
          <a:p>
            <a:pPr defTabSz="914286"/>
            <a:r>
              <a:rPr lang="en-GB" sz="4100" b="1">
                <a:solidFill>
                  <a:srgbClr val="984807"/>
                </a:solidFill>
              </a:rPr>
              <a:t>KESIMPULAN</a:t>
            </a:r>
            <a:endParaRPr lang="en-US" sz="4100" b="1">
              <a:solidFill>
                <a:srgbClr val="984807"/>
              </a:solidFill>
            </a:endParaRPr>
          </a:p>
        </p:txBody>
      </p:sp>
      <p:sp>
        <p:nvSpPr>
          <p:cNvPr id="4" name="TextBox 3">
            <a:extLst>
              <a:ext uri="{FF2B5EF4-FFF2-40B4-BE49-F238E27FC236}">
                <a16:creationId xmlns:a16="http://schemas.microsoft.com/office/drawing/2014/main" id="{3FA0EDED-5E32-47FA-8D7D-60B1F39C98BF}"/>
              </a:ext>
            </a:extLst>
          </p:cNvPr>
          <p:cNvSpPr txBox="1"/>
          <p:nvPr/>
        </p:nvSpPr>
        <p:spPr>
          <a:xfrm>
            <a:off x="323528" y="1715146"/>
            <a:ext cx="11573197" cy="2949525"/>
          </a:xfrm>
          <a:prstGeom prst="rect">
            <a:avLst/>
          </a:prstGeom>
          <a:noFill/>
        </p:spPr>
        <p:txBody>
          <a:bodyPr wrap="square">
            <a:spAutoFit/>
          </a:bodyPr>
          <a:lstStyle/>
          <a:p>
            <a:pPr algn="just">
              <a:lnSpc>
                <a:spcPct val="150000"/>
              </a:lnSpc>
            </a:pPr>
            <a:r>
              <a:rPr lang="en-ID" dirty="0" err="1"/>
              <a:t>Berdasarkan</a:t>
            </a:r>
            <a:r>
              <a:rPr lang="en-ID" dirty="0"/>
              <a:t> </a:t>
            </a:r>
            <a:r>
              <a:rPr lang="en-ID" dirty="0" err="1"/>
              <a:t>hasil</a:t>
            </a:r>
            <a:r>
              <a:rPr lang="en-ID" dirty="0"/>
              <a:t> </a:t>
            </a:r>
            <a:r>
              <a:rPr lang="en-ID" dirty="0" err="1"/>
              <a:t>pengujian</a:t>
            </a:r>
            <a:r>
              <a:rPr lang="en-ID" dirty="0"/>
              <a:t>, </a:t>
            </a:r>
            <a:r>
              <a:rPr lang="en-ID" dirty="0" err="1"/>
              <a:t>algoritma</a:t>
            </a:r>
            <a:r>
              <a:rPr lang="en-ID" dirty="0"/>
              <a:t> </a:t>
            </a:r>
            <a:r>
              <a:rPr lang="en-ID" b="1" dirty="0"/>
              <a:t>Divide and Conquer</a:t>
            </a:r>
            <a:r>
              <a:rPr lang="en-ID" dirty="0"/>
              <a:t> </a:t>
            </a:r>
            <a:r>
              <a:rPr lang="en-ID" dirty="0" err="1"/>
              <a:t>memberikan</a:t>
            </a:r>
            <a:r>
              <a:rPr lang="en-ID" dirty="0"/>
              <a:t> </a:t>
            </a:r>
            <a:r>
              <a:rPr lang="en-ID" dirty="0" err="1"/>
              <a:t>solusi</a:t>
            </a:r>
            <a:r>
              <a:rPr lang="en-ID" dirty="0"/>
              <a:t> </a:t>
            </a:r>
            <a:r>
              <a:rPr lang="en-ID" dirty="0" err="1"/>
              <a:t>efisien</a:t>
            </a:r>
            <a:r>
              <a:rPr lang="en-ID" dirty="0"/>
              <a:t> </a:t>
            </a:r>
            <a:r>
              <a:rPr lang="en-ID" dirty="0" err="1"/>
              <a:t>untuk</a:t>
            </a:r>
            <a:r>
              <a:rPr lang="en-ID" dirty="0"/>
              <a:t> </a:t>
            </a:r>
            <a:r>
              <a:rPr lang="en-ID" dirty="0" err="1"/>
              <a:t>penjadwalan</a:t>
            </a:r>
            <a:r>
              <a:rPr lang="en-ID" dirty="0"/>
              <a:t> </a:t>
            </a:r>
            <a:r>
              <a:rPr lang="en-ID" dirty="0" err="1"/>
              <a:t>transportasi</a:t>
            </a:r>
            <a:r>
              <a:rPr lang="en-ID" dirty="0"/>
              <a:t> </a:t>
            </a:r>
            <a:r>
              <a:rPr lang="en-ID" dirty="0" err="1"/>
              <a:t>publik</a:t>
            </a:r>
            <a:r>
              <a:rPr lang="en-ID" dirty="0"/>
              <a:t>. </a:t>
            </a:r>
            <a:r>
              <a:rPr lang="en-ID" dirty="0" err="1"/>
              <a:t>Alokasi</a:t>
            </a:r>
            <a:r>
              <a:rPr lang="en-ID" dirty="0"/>
              <a:t> </a:t>
            </a:r>
            <a:r>
              <a:rPr lang="en-ID" dirty="0" err="1"/>
              <a:t>kendaraan</a:t>
            </a:r>
            <a:r>
              <a:rPr lang="en-ID" dirty="0"/>
              <a:t> dan </a:t>
            </a:r>
            <a:r>
              <a:rPr lang="en-ID" dirty="0" err="1"/>
              <a:t>jadwal</a:t>
            </a:r>
            <a:r>
              <a:rPr lang="en-ID" dirty="0"/>
              <a:t> interval </a:t>
            </a:r>
            <a:r>
              <a:rPr lang="en-ID" dirty="0" err="1"/>
              <a:t>keberangkatan</a:t>
            </a:r>
            <a:r>
              <a:rPr lang="en-ID" dirty="0"/>
              <a:t> </a:t>
            </a:r>
            <a:r>
              <a:rPr lang="en-ID" dirty="0" err="1"/>
              <a:t>disesuaikan</a:t>
            </a:r>
            <a:r>
              <a:rPr lang="en-ID" dirty="0"/>
              <a:t> </a:t>
            </a:r>
            <a:r>
              <a:rPr lang="en-ID" dirty="0" err="1"/>
              <a:t>dengan</a:t>
            </a:r>
            <a:r>
              <a:rPr lang="en-ID" dirty="0"/>
              <a:t> </a:t>
            </a:r>
            <a:r>
              <a:rPr lang="en-ID" dirty="0" err="1"/>
              <a:t>pola</a:t>
            </a:r>
            <a:r>
              <a:rPr lang="en-ID" dirty="0"/>
              <a:t> </a:t>
            </a:r>
            <a:r>
              <a:rPr lang="en-ID" dirty="0" err="1"/>
              <a:t>penumpang</a:t>
            </a:r>
            <a:r>
              <a:rPr lang="en-ID" dirty="0"/>
              <a:t> di masing-masing zona dan </a:t>
            </a:r>
            <a:r>
              <a:rPr lang="en-ID" dirty="0" err="1"/>
              <a:t>waktu</a:t>
            </a:r>
            <a:r>
              <a:rPr lang="en-ID" dirty="0"/>
              <a:t> </a:t>
            </a:r>
            <a:r>
              <a:rPr lang="en-ID" dirty="0" err="1"/>
              <a:t>operasional</a:t>
            </a:r>
            <a:r>
              <a:rPr lang="en-ID" dirty="0"/>
              <a:t>. </a:t>
            </a:r>
            <a:r>
              <a:rPr lang="en-ID" dirty="0" err="1"/>
              <a:t>Analisis</a:t>
            </a:r>
            <a:r>
              <a:rPr lang="en-ID" dirty="0"/>
              <a:t> </a:t>
            </a:r>
            <a:r>
              <a:rPr lang="en-ID" dirty="0" err="1"/>
              <a:t>ini</a:t>
            </a:r>
            <a:r>
              <a:rPr lang="en-ID" dirty="0"/>
              <a:t> </a:t>
            </a:r>
            <a:r>
              <a:rPr lang="en-ID" dirty="0" err="1"/>
              <a:t>menunjukkan</a:t>
            </a:r>
            <a:r>
              <a:rPr lang="en-ID" dirty="0"/>
              <a:t> </a:t>
            </a:r>
            <a:r>
              <a:rPr lang="en-ID" dirty="0" err="1"/>
              <a:t>bahwa</a:t>
            </a:r>
            <a:r>
              <a:rPr lang="en-ID" dirty="0"/>
              <a:t> </a:t>
            </a:r>
            <a:r>
              <a:rPr lang="en-ID" dirty="0" err="1"/>
              <a:t>algoritma</a:t>
            </a:r>
            <a:r>
              <a:rPr lang="en-ID" dirty="0"/>
              <a:t> </a:t>
            </a:r>
            <a:r>
              <a:rPr lang="en-ID" dirty="0" err="1"/>
              <a:t>mampu</a:t>
            </a:r>
            <a:r>
              <a:rPr lang="en-ID" dirty="0"/>
              <a:t> </a:t>
            </a:r>
            <a:r>
              <a:rPr lang="en-ID" dirty="0" err="1"/>
              <a:t>meningkatkan</a:t>
            </a:r>
            <a:r>
              <a:rPr lang="en-ID" dirty="0"/>
              <a:t> </a:t>
            </a:r>
            <a:r>
              <a:rPr lang="en-ID" dirty="0" err="1"/>
              <a:t>efisiensi</a:t>
            </a:r>
            <a:r>
              <a:rPr lang="en-ID" dirty="0"/>
              <a:t> </a:t>
            </a:r>
            <a:r>
              <a:rPr lang="en-ID" dirty="0" err="1"/>
              <a:t>operasional</a:t>
            </a:r>
            <a:r>
              <a:rPr lang="en-ID" dirty="0"/>
              <a:t> dan </a:t>
            </a:r>
            <a:r>
              <a:rPr lang="en-ID" dirty="0" err="1"/>
              <a:t>pengalaman</a:t>
            </a:r>
            <a:r>
              <a:rPr lang="en-ID" dirty="0"/>
              <a:t> </a:t>
            </a:r>
            <a:r>
              <a:rPr lang="en-ID" dirty="0" err="1"/>
              <a:t>pengguna</a:t>
            </a:r>
            <a:r>
              <a:rPr lang="en-ID" dirty="0"/>
              <a:t> </a:t>
            </a:r>
            <a:r>
              <a:rPr lang="en-ID" dirty="0" err="1"/>
              <a:t>dengan</a:t>
            </a:r>
            <a:r>
              <a:rPr lang="en-ID" dirty="0"/>
              <a:t>:</a:t>
            </a:r>
          </a:p>
          <a:p>
            <a:pPr algn="just">
              <a:lnSpc>
                <a:spcPct val="150000"/>
              </a:lnSpc>
              <a:buFont typeface="+mj-lt"/>
              <a:buAutoNum type="arabicPeriod"/>
            </a:pPr>
            <a:r>
              <a:rPr lang="en-ID" dirty="0" err="1"/>
              <a:t>Mengurangi</a:t>
            </a:r>
            <a:r>
              <a:rPr lang="en-ID" dirty="0"/>
              <a:t> </a:t>
            </a:r>
            <a:r>
              <a:rPr lang="en-ID" dirty="0" err="1"/>
              <a:t>waktu</a:t>
            </a:r>
            <a:r>
              <a:rPr lang="en-ID" dirty="0"/>
              <a:t> </a:t>
            </a:r>
            <a:r>
              <a:rPr lang="en-ID" dirty="0" err="1"/>
              <a:t>tunggu</a:t>
            </a:r>
            <a:r>
              <a:rPr lang="en-ID" dirty="0"/>
              <a:t> </a:t>
            </a:r>
            <a:r>
              <a:rPr lang="en-ID" dirty="0" err="1"/>
              <a:t>penumpang</a:t>
            </a:r>
            <a:r>
              <a:rPr lang="en-ID" dirty="0"/>
              <a:t>, </a:t>
            </a:r>
            <a:r>
              <a:rPr lang="en-ID" dirty="0" err="1"/>
              <a:t>terutama</a:t>
            </a:r>
            <a:r>
              <a:rPr lang="en-ID" dirty="0"/>
              <a:t> di zona </a:t>
            </a:r>
            <a:r>
              <a:rPr lang="en-ID" dirty="0" err="1"/>
              <a:t>padat</a:t>
            </a:r>
            <a:r>
              <a:rPr lang="en-ID" dirty="0"/>
              <a:t>.</a:t>
            </a:r>
          </a:p>
          <a:p>
            <a:pPr algn="just">
              <a:lnSpc>
                <a:spcPct val="150000"/>
              </a:lnSpc>
              <a:buFont typeface="+mj-lt"/>
              <a:buAutoNum type="arabicPeriod"/>
            </a:pPr>
            <a:r>
              <a:rPr lang="en-ID" dirty="0" err="1"/>
              <a:t>Mengoptimalkan</a:t>
            </a:r>
            <a:r>
              <a:rPr lang="en-ID" dirty="0"/>
              <a:t> </a:t>
            </a:r>
            <a:r>
              <a:rPr lang="en-ID" dirty="0" err="1"/>
              <a:t>pemanfaatan</a:t>
            </a:r>
            <a:r>
              <a:rPr lang="en-ID" dirty="0"/>
              <a:t> </a:t>
            </a:r>
            <a:r>
              <a:rPr lang="en-ID" dirty="0" err="1"/>
              <a:t>kendaraan</a:t>
            </a:r>
            <a:r>
              <a:rPr lang="en-ID" dirty="0"/>
              <a:t> pada jam </a:t>
            </a:r>
            <a:r>
              <a:rPr lang="en-ID" dirty="0" err="1"/>
              <a:t>sibuk</a:t>
            </a:r>
            <a:r>
              <a:rPr lang="en-ID" dirty="0"/>
              <a:t> dan non-</a:t>
            </a:r>
            <a:r>
              <a:rPr lang="en-ID" dirty="0" err="1"/>
              <a:t>sibuk</a:t>
            </a:r>
            <a:r>
              <a:rPr lang="en-ID" dirty="0"/>
              <a:t>.</a:t>
            </a:r>
          </a:p>
          <a:p>
            <a:pPr algn="just">
              <a:lnSpc>
                <a:spcPct val="150000"/>
              </a:lnSpc>
              <a:buFont typeface="+mj-lt"/>
              <a:buAutoNum type="arabicPeriod"/>
            </a:pPr>
            <a:r>
              <a:rPr lang="en-ID" dirty="0" err="1"/>
              <a:t>Menghindari</a:t>
            </a:r>
            <a:r>
              <a:rPr lang="en-ID" dirty="0"/>
              <a:t> </a:t>
            </a:r>
            <a:r>
              <a:rPr lang="en-ID" dirty="0" err="1"/>
              <a:t>pemborosan</a:t>
            </a:r>
            <a:r>
              <a:rPr lang="en-ID" dirty="0"/>
              <a:t> </a:t>
            </a:r>
            <a:r>
              <a:rPr lang="en-ID" dirty="0" err="1"/>
              <a:t>sumber</a:t>
            </a:r>
            <a:r>
              <a:rPr lang="en-ID" dirty="0"/>
              <a:t> </a:t>
            </a:r>
            <a:r>
              <a:rPr lang="en-ID" dirty="0" err="1"/>
              <a:t>daya</a:t>
            </a:r>
            <a:r>
              <a:rPr lang="en-ID" dirty="0"/>
              <a:t> di zona </a:t>
            </a:r>
            <a:r>
              <a:rPr lang="en-ID" dirty="0" err="1"/>
              <a:t>dengan</a:t>
            </a:r>
            <a:r>
              <a:rPr lang="en-ID" dirty="0"/>
              <a:t> </a:t>
            </a:r>
            <a:r>
              <a:rPr lang="en-ID" dirty="0" err="1"/>
              <a:t>permintaan</a:t>
            </a:r>
            <a:r>
              <a:rPr lang="en-ID" dirty="0"/>
              <a:t> </a:t>
            </a:r>
            <a:r>
              <a:rPr lang="en-ID" dirty="0" err="1"/>
              <a:t>rendah</a:t>
            </a:r>
            <a:r>
              <a:rPr lang="en-ID" dirty="0"/>
              <a:t>.</a:t>
            </a:r>
          </a:p>
        </p:txBody>
      </p:sp>
    </p:spTree>
    <p:extLst>
      <p:ext uri="{BB962C8B-B14F-4D97-AF65-F5344CB8AC3E}">
        <p14:creationId xmlns:p14="http://schemas.microsoft.com/office/powerpoint/2010/main" val="4040613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0" y="4613002"/>
            <a:ext cx="12192000" cy="995209"/>
          </a:xfrm>
          <a:prstGeom prst="rect">
            <a:avLst/>
          </a:prstGeom>
          <a:noFill/>
        </p:spPr>
        <p:txBody>
          <a:bodyPr wrap="square" rtlCol="0" anchor="ctr">
            <a:spAutoFit/>
          </a:bodyPr>
          <a:lstStyle/>
          <a:p>
            <a:pPr algn="ctr"/>
            <a:r>
              <a:rPr lang="en-US" altLang="ko-KR" sz="5867">
                <a:solidFill>
                  <a:schemeClr val="accent2">
                    <a:lumMod val="50000"/>
                  </a:schemeClr>
                </a:solidFill>
                <a:cs typeface="Arial" pitchFamily="34" charset="0"/>
              </a:rPr>
              <a:t>Terimakasih !!</a:t>
            </a:r>
            <a:endParaRPr lang="ko-KR" altLang="en-US" sz="5867" dirty="0">
              <a:solidFill>
                <a:schemeClr val="accent2">
                  <a:lumMod val="50000"/>
                </a:schemeClr>
              </a:solidFill>
              <a:cs typeface="Arial" pitchFamily="34" charset="0"/>
            </a:endParaRPr>
          </a:p>
        </p:txBody>
      </p:sp>
      <p:pic>
        <p:nvPicPr>
          <p:cNvPr id="3" name="Picture 2">
            <a:extLst>
              <a:ext uri="{FF2B5EF4-FFF2-40B4-BE49-F238E27FC236}">
                <a16:creationId xmlns:a16="http://schemas.microsoft.com/office/drawing/2014/main" id="{9BCB8F63-5792-46E6-9E16-A57E2DF4A6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58423"/>
            <a:ext cx="2671041" cy="2499577"/>
          </a:xfrm>
          <a:prstGeom prst="rect">
            <a:avLst/>
          </a:prstGeom>
        </p:spPr>
      </p:pic>
    </p:spTree>
    <p:extLst>
      <p:ext uri="{BB962C8B-B14F-4D97-AF65-F5344CB8AC3E}">
        <p14:creationId xmlns:p14="http://schemas.microsoft.com/office/powerpoint/2010/main" val="25822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93F9C06-D0C2-4F1A-87A1-8F133EC620D0}"/>
              </a:ext>
            </a:extLst>
          </p:cNvPr>
          <p:cNvCxnSpPr>
            <a:cxnSpLocks/>
          </p:cNvCxnSpPr>
          <p:nvPr/>
        </p:nvCxnSpPr>
        <p:spPr>
          <a:xfrm>
            <a:off x="1" y="397145"/>
            <a:ext cx="3992577" cy="646085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7A8209C-F589-47FB-A0EA-00AB4AB755A8}"/>
              </a:ext>
            </a:extLst>
          </p:cNvPr>
          <p:cNvCxnSpPr>
            <a:cxnSpLocks/>
          </p:cNvCxnSpPr>
          <p:nvPr/>
        </p:nvCxnSpPr>
        <p:spPr>
          <a:xfrm>
            <a:off x="1" y="0"/>
            <a:ext cx="3992577" cy="646085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E0FE03-458B-4A7D-8A1E-A6D5DFD3E558}"/>
              </a:ext>
            </a:extLst>
          </p:cNvPr>
          <p:cNvCxnSpPr>
            <a:cxnSpLocks/>
          </p:cNvCxnSpPr>
          <p:nvPr/>
        </p:nvCxnSpPr>
        <p:spPr>
          <a:xfrm>
            <a:off x="0" y="2381061"/>
            <a:ext cx="2127564" cy="344725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EB1F4F-530D-457D-9833-AC98BFB00F92}"/>
              </a:ext>
            </a:extLst>
          </p:cNvPr>
          <p:cNvCxnSpPr>
            <a:cxnSpLocks/>
          </p:cNvCxnSpPr>
          <p:nvPr/>
        </p:nvCxnSpPr>
        <p:spPr>
          <a:xfrm>
            <a:off x="-1" y="4961299"/>
            <a:ext cx="1167899" cy="191496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BB21A0-BB3E-4162-8493-15E0B2A5A90E}"/>
              </a:ext>
            </a:extLst>
          </p:cNvPr>
          <p:cNvCxnSpPr>
            <a:cxnSpLocks/>
          </p:cNvCxnSpPr>
          <p:nvPr/>
        </p:nvCxnSpPr>
        <p:spPr>
          <a:xfrm flipH="1">
            <a:off x="5739897" y="0"/>
            <a:ext cx="1568355" cy="2598345"/>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2" name="Graphic 3">
            <a:extLst>
              <a:ext uri="{FF2B5EF4-FFF2-40B4-BE49-F238E27FC236}">
                <a16:creationId xmlns:a16="http://schemas.microsoft.com/office/drawing/2014/main" id="{0AC31406-C83F-4C06-96AF-22DBA93A31FF}"/>
              </a:ext>
            </a:extLst>
          </p:cNvPr>
          <p:cNvGrpSpPr/>
          <p:nvPr/>
        </p:nvGrpSpPr>
        <p:grpSpPr>
          <a:xfrm>
            <a:off x="3805421" y="5993812"/>
            <a:ext cx="1060816" cy="590787"/>
            <a:chOff x="564614" y="1241624"/>
            <a:chExt cx="2453719" cy="1366517"/>
          </a:xfrm>
          <a:solidFill>
            <a:schemeClr val="accent2"/>
          </a:solidFill>
        </p:grpSpPr>
        <p:sp>
          <p:nvSpPr>
            <p:cNvPr id="23" name="Freeform: Shape 22">
              <a:extLst>
                <a:ext uri="{FF2B5EF4-FFF2-40B4-BE49-F238E27FC236}">
                  <a16:creationId xmlns:a16="http://schemas.microsoft.com/office/drawing/2014/main" id="{52D043B5-8B8A-4A0A-8C8B-3CC2201125B9}"/>
                </a:ext>
              </a:extLst>
            </p:cNvPr>
            <p:cNvSpPr/>
            <p:nvPr/>
          </p:nvSpPr>
          <p:spPr>
            <a:xfrm>
              <a:off x="564614" y="1607320"/>
              <a:ext cx="791809" cy="848264"/>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A1B430A-125D-4AAD-BDE5-52E3D9247231}"/>
                </a:ext>
              </a:extLst>
            </p:cNvPr>
            <p:cNvSpPr/>
            <p:nvPr/>
          </p:nvSpPr>
          <p:spPr>
            <a:xfrm>
              <a:off x="2604334" y="1998723"/>
              <a:ext cx="413999" cy="609418"/>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79B663-E0A6-49CF-9EB1-089082243E39}"/>
                </a:ext>
              </a:extLst>
            </p:cNvPr>
            <p:cNvSpPr/>
            <p:nvPr/>
          </p:nvSpPr>
          <p:spPr>
            <a:xfrm>
              <a:off x="646835" y="1445034"/>
              <a:ext cx="790362" cy="858397"/>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B4E281-376C-467E-B5DD-DC3C1CA059CF}"/>
                </a:ext>
              </a:extLst>
            </p:cNvPr>
            <p:cNvSpPr/>
            <p:nvPr/>
          </p:nvSpPr>
          <p:spPr>
            <a:xfrm>
              <a:off x="1716574" y="1255866"/>
              <a:ext cx="366230" cy="898928"/>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932BC3-A9E5-4CEE-949C-D473FDF220E1}"/>
                </a:ext>
              </a:extLst>
            </p:cNvPr>
            <p:cNvSpPr/>
            <p:nvPr/>
          </p:nvSpPr>
          <p:spPr>
            <a:xfrm>
              <a:off x="1996404" y="1241624"/>
              <a:ext cx="364782" cy="903271"/>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5E54D5-4ED6-4D23-B690-5C55213B3344}"/>
                </a:ext>
              </a:extLst>
            </p:cNvPr>
            <p:cNvSpPr/>
            <p:nvPr/>
          </p:nvSpPr>
          <p:spPr>
            <a:xfrm>
              <a:off x="2458043" y="1980114"/>
              <a:ext cx="411105" cy="610866"/>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sp>
        <p:nvSpPr>
          <p:cNvPr id="29" name="TextBox 28">
            <a:extLst>
              <a:ext uri="{FF2B5EF4-FFF2-40B4-BE49-F238E27FC236}">
                <a16:creationId xmlns:a16="http://schemas.microsoft.com/office/drawing/2014/main" id="{62F3FCA8-CC7C-4D00-980F-C31BE334370C}"/>
              </a:ext>
            </a:extLst>
          </p:cNvPr>
          <p:cNvSpPr txBox="1"/>
          <p:nvPr/>
        </p:nvSpPr>
        <p:spPr>
          <a:xfrm>
            <a:off x="10421049" y="6460557"/>
            <a:ext cx="2970841" cy="261610"/>
          </a:xfrm>
          <a:prstGeom prst="rect">
            <a:avLst/>
          </a:prstGeom>
          <a:noFill/>
        </p:spPr>
        <p:txBody>
          <a:bodyPr wrap="square" rtlCol="0" anchor="ctr">
            <a:spAutoFit/>
          </a:bodyPr>
          <a:lstStyle/>
          <a:p>
            <a:r>
              <a:rPr lang="en-GB" altLang="ko-KR" sz="1100" i="1">
                <a:latin typeface="var(--global-heading-font-family)"/>
                <a:cs typeface="Arial" pitchFamily="34" charset="0"/>
              </a:rPr>
              <a:t>Latin Proverb</a:t>
            </a:r>
            <a:endParaRPr lang="ko-KR" altLang="en-US" sz="1100" i="1" dirty="0">
              <a:latin typeface="var(--global-heading-font-family)"/>
              <a:cs typeface="Arial" pitchFamily="34" charset="0"/>
            </a:endParaRPr>
          </a:p>
        </p:txBody>
      </p:sp>
      <p:sp>
        <p:nvSpPr>
          <p:cNvPr id="30" name="TextBox 29">
            <a:extLst>
              <a:ext uri="{FF2B5EF4-FFF2-40B4-BE49-F238E27FC236}">
                <a16:creationId xmlns:a16="http://schemas.microsoft.com/office/drawing/2014/main" id="{2847AF4D-393C-410E-B769-C291A3DF790D}"/>
              </a:ext>
            </a:extLst>
          </p:cNvPr>
          <p:cNvSpPr txBox="1"/>
          <p:nvPr/>
        </p:nvSpPr>
        <p:spPr>
          <a:xfrm>
            <a:off x="10421049" y="5914062"/>
            <a:ext cx="1420704" cy="492443"/>
          </a:xfrm>
          <a:prstGeom prst="rect">
            <a:avLst/>
          </a:prstGeom>
          <a:noFill/>
        </p:spPr>
        <p:txBody>
          <a:bodyPr wrap="square" rtlCol="0" anchor="ctr">
            <a:spAutoFit/>
          </a:bodyPr>
          <a:lstStyle/>
          <a:p>
            <a:r>
              <a:rPr lang="en-GB" altLang="ko-KR" sz="1300" b="1" i="1">
                <a:latin typeface="Times New Roman" panose="02020603050405020304" pitchFamily="18" charset="0"/>
                <a:cs typeface="Times New Roman" panose="02020603050405020304" pitchFamily="18" charset="0"/>
              </a:rPr>
              <a:t>“A man is a Wolf to Another Man”</a:t>
            </a:r>
            <a:endParaRPr lang="ko-KR" altLang="en-US" sz="1300" b="1" i="1" dirty="0">
              <a:latin typeface="Times New Roman" panose="02020603050405020304" pitchFamily="18" charset="0"/>
              <a:cs typeface="Times New Roman" panose="02020603050405020304" pitchFamily="18" charset="0"/>
            </a:endParaRPr>
          </a:p>
        </p:txBody>
      </p:sp>
      <p:grpSp>
        <p:nvGrpSpPr>
          <p:cNvPr id="31" name="그룹 3">
            <a:extLst>
              <a:ext uri="{FF2B5EF4-FFF2-40B4-BE49-F238E27FC236}">
                <a16:creationId xmlns:a16="http://schemas.microsoft.com/office/drawing/2014/main" id="{73AE1E05-BD5F-4195-A794-53937BDE0AD9}"/>
              </a:ext>
            </a:extLst>
          </p:cNvPr>
          <p:cNvGrpSpPr/>
          <p:nvPr/>
        </p:nvGrpSpPr>
        <p:grpSpPr>
          <a:xfrm>
            <a:off x="7155848" y="663632"/>
            <a:ext cx="4854918" cy="1957203"/>
            <a:chOff x="8070433" y="1445776"/>
            <a:chExt cx="3030983" cy="1957203"/>
          </a:xfrm>
        </p:grpSpPr>
        <p:sp>
          <p:nvSpPr>
            <p:cNvPr id="32" name="TextBox 31">
              <a:extLst>
                <a:ext uri="{FF2B5EF4-FFF2-40B4-BE49-F238E27FC236}">
                  <a16:creationId xmlns:a16="http://schemas.microsoft.com/office/drawing/2014/main" id="{136B6EFA-5343-4EF5-B6A3-56A375F60B6F}"/>
                </a:ext>
              </a:extLst>
            </p:cNvPr>
            <p:cNvSpPr txBox="1"/>
            <p:nvPr/>
          </p:nvSpPr>
          <p:spPr>
            <a:xfrm>
              <a:off x="8070433" y="2233428"/>
              <a:ext cx="3030983" cy="1169551"/>
            </a:xfrm>
            <a:prstGeom prst="rect">
              <a:avLst/>
            </a:prstGeom>
            <a:noFill/>
          </p:spPr>
          <p:txBody>
            <a:bodyPr wrap="square" lIns="108000" rIns="108000" rtlCol="0">
              <a:spAutoFit/>
            </a:bodyPr>
            <a:lstStyle/>
            <a:p>
              <a:pPr algn="just"/>
              <a:r>
                <a:rPr lang="en-US" sz="1400"/>
                <a:t>Algoritma Divide and Conquer adalah metode pemecahan masalah yang membagi masalah besar menjadi submasalah yang lebih kecil, menyelesaikan setiap submasalah secara terpisah, dan menggabungkan hasilnya untuk mendapatkan solusi akhir. </a:t>
              </a:r>
              <a:endParaRPr lang="en-US" altLang="ko-KR" sz="1400" dirty="0">
                <a:solidFill>
                  <a:schemeClr val="tx1">
                    <a:lumMod val="75000"/>
                    <a:lumOff val="25000"/>
                  </a:schemeClr>
                </a:solidFill>
                <a:ea typeface="FZShuTi" pitchFamily="2" charset="-122"/>
                <a:cs typeface="Arial" pitchFamily="34" charset="0"/>
              </a:endParaRPr>
            </a:p>
          </p:txBody>
        </p:sp>
        <p:sp>
          <p:nvSpPr>
            <p:cNvPr id="33" name="TextBox 32">
              <a:extLst>
                <a:ext uri="{FF2B5EF4-FFF2-40B4-BE49-F238E27FC236}">
                  <a16:creationId xmlns:a16="http://schemas.microsoft.com/office/drawing/2014/main" id="{CA03D238-B11D-4236-A325-C5D0CD3F7E60}"/>
                </a:ext>
              </a:extLst>
            </p:cNvPr>
            <p:cNvSpPr txBox="1"/>
            <p:nvPr/>
          </p:nvSpPr>
          <p:spPr>
            <a:xfrm>
              <a:off x="8070434" y="1445776"/>
              <a:ext cx="2925465" cy="707886"/>
            </a:xfrm>
            <a:prstGeom prst="rect">
              <a:avLst/>
            </a:prstGeom>
            <a:noFill/>
          </p:spPr>
          <p:txBody>
            <a:bodyPr wrap="square" lIns="108000" rIns="108000" rtlCol="0" anchor="ctr">
              <a:spAutoFit/>
            </a:bodyPr>
            <a:lstStyle/>
            <a:p>
              <a:r>
                <a:rPr lang="en-GB" altLang="ko-KR" sz="2000" b="1">
                  <a:solidFill>
                    <a:schemeClr val="accent1"/>
                  </a:solidFill>
                  <a:cs typeface="Arial" pitchFamily="34" charset="0"/>
                </a:rPr>
                <a:t>Algoritma</a:t>
              </a:r>
            </a:p>
            <a:p>
              <a:r>
                <a:rPr lang="en-GB" altLang="ko-KR" sz="2000" b="1" u="sng">
                  <a:solidFill>
                    <a:schemeClr val="accent1"/>
                  </a:solidFill>
                  <a:cs typeface="Arial" pitchFamily="34" charset="0"/>
                </a:rPr>
                <a:t>D</a:t>
              </a:r>
              <a:r>
                <a:rPr lang="en-US" altLang="ko-KR" sz="2000" b="1" u="sng">
                  <a:solidFill>
                    <a:schemeClr val="accent1"/>
                  </a:solidFill>
                  <a:cs typeface="Arial" pitchFamily="34" charset="0"/>
                </a:rPr>
                <a:t>ivide and Conquer</a:t>
              </a:r>
              <a:endParaRPr lang="ko-KR" altLang="en-US" sz="2000" b="1" u="sng" dirty="0">
                <a:solidFill>
                  <a:schemeClr val="accent1"/>
                </a:solidFill>
                <a:cs typeface="Arial" pitchFamily="34" charset="0"/>
              </a:endParaRPr>
            </a:p>
          </p:txBody>
        </p:sp>
      </p:grpSp>
      <p:pic>
        <p:nvPicPr>
          <p:cNvPr id="5" name="Picture Placeholder 4">
            <a:extLst>
              <a:ext uri="{FF2B5EF4-FFF2-40B4-BE49-F238E27FC236}">
                <a16:creationId xmlns:a16="http://schemas.microsoft.com/office/drawing/2014/main" id="{21369138-D61D-4D88-91BE-723EFB33E388}"/>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l="15199" r="15199"/>
          <a:stretch>
            <a:fillRect/>
          </a:stretch>
        </p:blipFill>
        <p:spPr/>
      </p:pic>
      <p:sp>
        <p:nvSpPr>
          <p:cNvPr id="36" name="TextBox 35">
            <a:extLst>
              <a:ext uri="{FF2B5EF4-FFF2-40B4-BE49-F238E27FC236}">
                <a16:creationId xmlns:a16="http://schemas.microsoft.com/office/drawing/2014/main" id="{5AC30AEF-DB72-43FD-9638-2DAC26FA9E82}"/>
              </a:ext>
            </a:extLst>
          </p:cNvPr>
          <p:cNvSpPr txBox="1"/>
          <p:nvPr/>
        </p:nvSpPr>
        <p:spPr>
          <a:xfrm>
            <a:off x="5450616" y="2775225"/>
            <a:ext cx="4854918" cy="1815882"/>
          </a:xfrm>
          <a:prstGeom prst="rect">
            <a:avLst/>
          </a:prstGeom>
          <a:noFill/>
        </p:spPr>
        <p:txBody>
          <a:bodyPr wrap="square" lIns="108000" rIns="108000" rtlCol="0">
            <a:spAutoFit/>
          </a:bodyPr>
          <a:lstStyle/>
          <a:p>
            <a:pPr algn="just"/>
            <a:r>
              <a:rPr lang="en-US" sz="1400"/>
              <a:t>Kami menemukan bahwa algoritma ini sangat menarik karena memiliki kapabiltas untuk menyelesaikan suatu masalah yang kompleks dengan mudah, sehingga kami memutuskan untuk memilih dan menggunakan </a:t>
            </a:r>
            <a:r>
              <a:rPr lang="en-US" sz="1400">
                <a:solidFill>
                  <a:schemeClr val="accent3"/>
                </a:solidFill>
              </a:rPr>
              <a:t>algoritma divide and conquer </a:t>
            </a:r>
            <a:r>
              <a:rPr lang="en-US" sz="1400"/>
              <a:t>untuk tugas kelompok ini. </a:t>
            </a:r>
          </a:p>
          <a:p>
            <a:pPr algn="just"/>
            <a:endParaRPr lang="en-US" sz="1400"/>
          </a:p>
          <a:p>
            <a:pPr algn="just"/>
            <a:r>
              <a:rPr lang="en-US" sz="1400"/>
              <a:t>Selain itu, terdapat 4 kelebihan yang kami dapatkan dari algoritma ini, diantaranya yaitu :</a:t>
            </a:r>
            <a:endParaRPr lang="en-US" altLang="ko-KR" sz="1400" dirty="0">
              <a:solidFill>
                <a:schemeClr val="tx1">
                  <a:lumMod val="75000"/>
                  <a:lumOff val="25000"/>
                </a:schemeClr>
              </a:solidFill>
              <a:ea typeface="FZShuTi" pitchFamily="2" charset="-122"/>
              <a:cs typeface="Arial" pitchFamily="34" charset="0"/>
            </a:endParaRPr>
          </a:p>
        </p:txBody>
      </p:sp>
      <p:sp>
        <p:nvSpPr>
          <p:cNvPr id="37" name="TextBox 36">
            <a:extLst>
              <a:ext uri="{FF2B5EF4-FFF2-40B4-BE49-F238E27FC236}">
                <a16:creationId xmlns:a16="http://schemas.microsoft.com/office/drawing/2014/main" id="{7CFF57A6-1798-4EDA-9EA5-A1CC588AC444}"/>
              </a:ext>
            </a:extLst>
          </p:cNvPr>
          <p:cNvSpPr txBox="1"/>
          <p:nvPr/>
        </p:nvSpPr>
        <p:spPr>
          <a:xfrm>
            <a:off x="10325058" y="4373147"/>
            <a:ext cx="4854918" cy="938719"/>
          </a:xfrm>
          <a:prstGeom prst="rect">
            <a:avLst/>
          </a:prstGeom>
          <a:noFill/>
        </p:spPr>
        <p:txBody>
          <a:bodyPr wrap="square" lIns="108000" rIns="108000" rtlCol="0">
            <a:spAutoFit/>
          </a:bodyPr>
          <a:lstStyle/>
          <a:p>
            <a:pPr algn="just"/>
            <a:r>
              <a:rPr lang="en-US" sz="5500">
                <a:solidFill>
                  <a:srgbClr val="002060"/>
                </a:solidFill>
                <a:hlinkClick r:id="rId3" action="ppaction://hlinksldjump">
                  <a:extLst>
                    <a:ext uri="{A12FA001-AC4F-418D-AE19-62706E023703}">
                      <ahyp:hlinkClr xmlns:ahyp="http://schemas.microsoft.com/office/drawing/2018/hyperlinkcolor" val="tx"/>
                    </a:ext>
                  </a:extLst>
                </a:hlinkClick>
              </a:rPr>
              <a:t>&gt;&gt;&gt;</a:t>
            </a:r>
            <a:endParaRPr lang="en-US" altLang="ko-KR" sz="5500" dirty="0">
              <a:solidFill>
                <a:srgbClr val="002060"/>
              </a:solidFill>
              <a:ea typeface="FZShuTi" pitchFamily="2" charset="-122"/>
              <a:cs typeface="Arial" pitchFamily="34" charset="0"/>
            </a:endParaRPr>
          </a:p>
        </p:txBody>
      </p:sp>
    </p:spTree>
    <p:extLst>
      <p:ext uri="{BB962C8B-B14F-4D97-AF65-F5344CB8AC3E}">
        <p14:creationId xmlns:p14="http://schemas.microsoft.com/office/powerpoint/2010/main" val="913427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AA5BDF-3488-4EFA-A6F7-8BADE66C0715}"/>
              </a:ext>
            </a:extLst>
          </p:cNvPr>
          <p:cNvSpPr txBox="1"/>
          <p:nvPr/>
        </p:nvSpPr>
        <p:spPr>
          <a:xfrm>
            <a:off x="2207436" y="85622"/>
            <a:ext cx="9266613" cy="723275"/>
          </a:xfrm>
          <a:prstGeom prst="rect">
            <a:avLst/>
          </a:prstGeom>
          <a:noFill/>
        </p:spPr>
        <p:txBody>
          <a:bodyPr wrap="square" rtlCol="0" anchor="ctr">
            <a:spAutoFit/>
          </a:bodyPr>
          <a:lstStyle/>
          <a:p>
            <a:r>
              <a:rPr lang="en-GB" altLang="ko-KR" sz="4100" b="1">
                <a:solidFill>
                  <a:srgbClr val="984807"/>
                </a:solidFill>
                <a:latin typeface="+mj-lt"/>
                <a:cs typeface="Arial" pitchFamily="34" charset="0"/>
              </a:rPr>
              <a:t>L</a:t>
            </a:r>
            <a:r>
              <a:rPr lang="en-US" altLang="ko-KR" sz="4100" b="1">
                <a:solidFill>
                  <a:srgbClr val="984807"/>
                </a:solidFill>
                <a:latin typeface="+mj-lt"/>
                <a:cs typeface="Arial" pitchFamily="34" charset="0"/>
              </a:rPr>
              <a:t>ATAR BELAKANG MASALAH</a:t>
            </a:r>
            <a:endParaRPr lang="ko-KR" altLang="en-US" sz="4100" b="1" dirty="0">
              <a:solidFill>
                <a:srgbClr val="984807"/>
              </a:solidFill>
              <a:latin typeface="+mj-lt"/>
              <a:cs typeface="Arial" pitchFamily="34" charset="0"/>
            </a:endParaRPr>
          </a:p>
        </p:txBody>
      </p:sp>
      <p:sp>
        <p:nvSpPr>
          <p:cNvPr id="33" name="TextBox 32">
            <a:extLst>
              <a:ext uri="{FF2B5EF4-FFF2-40B4-BE49-F238E27FC236}">
                <a16:creationId xmlns:a16="http://schemas.microsoft.com/office/drawing/2014/main" id="{8CA08F06-FBE4-490B-9BA3-601935E0271A}"/>
              </a:ext>
            </a:extLst>
          </p:cNvPr>
          <p:cNvSpPr txBox="1"/>
          <p:nvPr/>
        </p:nvSpPr>
        <p:spPr>
          <a:xfrm>
            <a:off x="10040762" y="5872696"/>
            <a:ext cx="1993161" cy="492443"/>
          </a:xfrm>
          <a:prstGeom prst="rect">
            <a:avLst/>
          </a:prstGeom>
          <a:noFill/>
        </p:spPr>
        <p:txBody>
          <a:bodyPr wrap="square">
            <a:spAutoFit/>
          </a:bodyPr>
          <a:lstStyle/>
          <a:p>
            <a:r>
              <a:rPr lang="en-US" sz="1300" b="1" i="1">
                <a:latin typeface="Times New Roman" panose="02020603050405020304" pitchFamily="18" charset="0"/>
                <a:cs typeface="Times New Roman" panose="02020603050405020304" pitchFamily="18" charset="0"/>
              </a:rPr>
              <a:t>“We Never Forget What We Endeavor to Forget.” </a:t>
            </a:r>
          </a:p>
        </p:txBody>
      </p:sp>
      <p:sp>
        <p:nvSpPr>
          <p:cNvPr id="34" name="TextBox 33">
            <a:extLst>
              <a:ext uri="{FF2B5EF4-FFF2-40B4-BE49-F238E27FC236}">
                <a16:creationId xmlns:a16="http://schemas.microsoft.com/office/drawing/2014/main" id="{0761C4A7-E721-4F9B-9F0C-D3C448A8D9BA}"/>
              </a:ext>
            </a:extLst>
          </p:cNvPr>
          <p:cNvSpPr txBox="1"/>
          <p:nvPr/>
        </p:nvSpPr>
        <p:spPr>
          <a:xfrm>
            <a:off x="10040762" y="6365139"/>
            <a:ext cx="2243572" cy="261610"/>
          </a:xfrm>
          <a:prstGeom prst="rect">
            <a:avLst/>
          </a:prstGeom>
          <a:noFill/>
        </p:spPr>
        <p:txBody>
          <a:bodyPr wrap="square">
            <a:spAutoFit/>
          </a:bodyPr>
          <a:lstStyle/>
          <a:p>
            <a:r>
              <a:rPr lang="en-US" sz="1100" i="1">
                <a:latin typeface="var(--global-heading-font-family)"/>
                <a:cs typeface="Arial" pitchFamily="34" charset="0"/>
              </a:rPr>
              <a:t>Marganrote</a:t>
            </a:r>
          </a:p>
        </p:txBody>
      </p:sp>
      <p:sp>
        <p:nvSpPr>
          <p:cNvPr id="37" name="TextBox 36">
            <a:extLst>
              <a:ext uri="{FF2B5EF4-FFF2-40B4-BE49-F238E27FC236}">
                <a16:creationId xmlns:a16="http://schemas.microsoft.com/office/drawing/2014/main" id="{14F49796-7799-47D1-A641-C43E8CEECAD3}"/>
              </a:ext>
            </a:extLst>
          </p:cNvPr>
          <p:cNvSpPr txBox="1"/>
          <p:nvPr/>
        </p:nvSpPr>
        <p:spPr>
          <a:xfrm>
            <a:off x="183457" y="808897"/>
            <a:ext cx="11641959" cy="4939814"/>
          </a:xfrm>
          <a:prstGeom prst="rect">
            <a:avLst/>
          </a:prstGeom>
          <a:noFill/>
        </p:spPr>
        <p:txBody>
          <a:bodyPr wrap="square">
            <a:spAutoFit/>
          </a:bodyPr>
          <a:lstStyle/>
          <a:p>
            <a:pPr algn="just"/>
            <a:r>
              <a:rPr lang="en-US" sz="1500"/>
              <a:t>Transportasi publik adalah elemen penting dalam sistem mobilitas perkotaan. Kota-kota besar di Indonesia, seperti Jakarta, Surabaya, dan Bandung, menghadapi masalah kemacetan kronis yang memengaruhi produktivitas ekonomi, kualitas hidup, dan lingkungan. Dalam hal ini, penjadwalan transportasi publik memainkan peran kunci, namun terdapat beberapa tantangan utama yang menyebabkan masalah terus berlangsung, yaitu :</a:t>
            </a:r>
          </a:p>
          <a:p>
            <a:pPr algn="just"/>
            <a:endParaRPr lang="en-US" sz="1500"/>
          </a:p>
          <a:p>
            <a:pPr algn="just"/>
            <a:r>
              <a:rPr lang="en-US" sz="1500" b="1"/>
              <a:t>1. Ketidakseimbangan Distribusi Kendaraan</a:t>
            </a:r>
          </a:p>
          <a:p>
            <a:pPr algn="just"/>
            <a:r>
              <a:rPr lang="en-US" sz="1500"/>
              <a:t>Pada jam sibuk (pagi dan sore), ketersediaan kendaraan sering tidak mencukupi di lokasi dengan jumlah penumpang tinggi, seperti stasiun pusat, terminal, dan kawasan bisnis.</a:t>
            </a:r>
          </a:p>
          <a:p>
            <a:pPr algn="just"/>
            <a:r>
              <a:rPr lang="en-US" sz="1500"/>
              <a:t>Sebaliknya, pada jam non-sibuk, banyak kendaraan yang tidak dimanfaatkan secara optimal, menyebabkan inefisiensi operasional.</a:t>
            </a:r>
          </a:p>
          <a:p>
            <a:pPr algn="just">
              <a:buFont typeface="Arial" panose="020B0604020202020204" pitchFamily="34" charset="0"/>
              <a:buChar char="•"/>
            </a:pPr>
            <a:endParaRPr lang="en-US" sz="1500"/>
          </a:p>
          <a:p>
            <a:pPr algn="just"/>
            <a:r>
              <a:rPr lang="en-US" sz="1500" b="1"/>
              <a:t>2. Waktu Tunggu yang Panjang</a:t>
            </a:r>
          </a:p>
          <a:p>
            <a:pPr algn="just"/>
            <a:r>
              <a:rPr lang="en-US" sz="1500"/>
              <a:t>Penumpang sering kali menghadapi waktu tunggu yang tidak terduga karena jadwal yang tidak sinkron dengan pola perjalanan. Hal ini menurunkan pengalaman pengguna dan kepercayaan terhadap transportasi publik.</a:t>
            </a:r>
          </a:p>
          <a:p>
            <a:pPr algn="just">
              <a:buFont typeface="Arial" panose="020B0604020202020204" pitchFamily="34" charset="0"/>
              <a:buChar char="•"/>
            </a:pPr>
            <a:endParaRPr lang="en-US" sz="1500"/>
          </a:p>
          <a:p>
            <a:pPr algn="just"/>
            <a:r>
              <a:rPr lang="en-US" sz="1500" b="1"/>
              <a:t>3. Kapasitas yang Tidak Termanfaatkan</a:t>
            </a:r>
          </a:p>
          <a:p>
            <a:pPr algn="just"/>
            <a:r>
              <a:rPr lang="en-US" sz="1500"/>
              <a:t>Banyak kendaraan beroperasi dengan kapasitas rendah, terutama pada jalur tertentu yang kurang padat. Ini menciptakan pemborosan sumber daya seperti bahan bakar dan biaya operasional.</a:t>
            </a:r>
          </a:p>
          <a:p>
            <a:pPr algn="just">
              <a:buFont typeface="Arial" panose="020B0604020202020204" pitchFamily="34" charset="0"/>
              <a:buChar char="•"/>
            </a:pPr>
            <a:endParaRPr lang="en-US" sz="1500"/>
          </a:p>
          <a:p>
            <a:pPr algn="just"/>
            <a:r>
              <a:rPr lang="en-US" sz="1500" b="1"/>
              <a:t>4. Dampak Lingkungan</a:t>
            </a:r>
          </a:p>
          <a:p>
            <a:pPr algn="just"/>
            <a:r>
              <a:rPr lang="en-US" sz="1500"/>
              <a:t>Kemacetan akibat buruknya pengelolaan transportasi publik berkontribusi pada emisi karbon yang signifikan. Dengan meningkatnya perhatian global terhadap keberlanjutan, efisiensi transportasi publik menjadi kebutuhan mendesak.</a:t>
            </a:r>
          </a:p>
        </p:txBody>
      </p:sp>
      <p:sp>
        <p:nvSpPr>
          <p:cNvPr id="40" name="TextBox 39">
            <a:extLst>
              <a:ext uri="{FF2B5EF4-FFF2-40B4-BE49-F238E27FC236}">
                <a16:creationId xmlns:a16="http://schemas.microsoft.com/office/drawing/2014/main" id="{1EAC7962-609D-4343-B69C-72853A7BFCD5}"/>
              </a:ext>
            </a:extLst>
          </p:cNvPr>
          <p:cNvSpPr txBox="1"/>
          <p:nvPr/>
        </p:nvSpPr>
        <p:spPr>
          <a:xfrm>
            <a:off x="183457" y="5748711"/>
            <a:ext cx="8816551" cy="1015663"/>
          </a:xfrm>
          <a:prstGeom prst="rect">
            <a:avLst/>
          </a:prstGeom>
          <a:noFill/>
        </p:spPr>
        <p:txBody>
          <a:bodyPr wrap="square">
            <a:spAutoFit/>
          </a:bodyPr>
          <a:lstStyle/>
          <a:p>
            <a:pPr algn="just"/>
            <a:r>
              <a:rPr lang="en-US" sz="1500" b="1"/>
              <a:t>5. Kompleksitas Manajemen Sistem Transportasi</a:t>
            </a:r>
          </a:p>
          <a:p>
            <a:pPr algn="just"/>
            <a:r>
              <a:rPr lang="en-US" sz="1500"/>
              <a:t>Kota besar memiliki jaringan transportasi yang kompleks, melibatkan berbagai moda (bus, kereta, angkutan kota). Pengelolaan jadwal secara manual atau tanpa teknologi sering kali tidak mampu mengakomodasi dinamika lalu lintas dan pola perjalanan.</a:t>
            </a:r>
          </a:p>
        </p:txBody>
      </p:sp>
      <p:grpSp>
        <p:nvGrpSpPr>
          <p:cNvPr id="62" name="Graphic 98">
            <a:extLst>
              <a:ext uri="{FF2B5EF4-FFF2-40B4-BE49-F238E27FC236}">
                <a16:creationId xmlns:a16="http://schemas.microsoft.com/office/drawing/2014/main" id="{C9D89581-A023-4ECD-B310-5E766AAB24EC}"/>
              </a:ext>
            </a:extLst>
          </p:cNvPr>
          <p:cNvGrpSpPr/>
          <p:nvPr/>
        </p:nvGrpSpPr>
        <p:grpSpPr>
          <a:xfrm>
            <a:off x="10815382" y="5428648"/>
            <a:ext cx="1193161" cy="1410185"/>
            <a:chOff x="8465277" y="228137"/>
            <a:chExt cx="1519045" cy="1795345"/>
          </a:xfrm>
          <a:solidFill>
            <a:schemeClr val="accent1"/>
          </a:solidFill>
        </p:grpSpPr>
        <p:sp>
          <p:nvSpPr>
            <p:cNvPr id="63" name="Freeform: Shape 62">
              <a:extLst>
                <a:ext uri="{FF2B5EF4-FFF2-40B4-BE49-F238E27FC236}">
                  <a16:creationId xmlns:a16="http://schemas.microsoft.com/office/drawing/2014/main" id="{43193454-15B2-4982-B112-7995FD59D743}"/>
                </a:ext>
              </a:extLst>
            </p:cNvPr>
            <p:cNvSpPr/>
            <p:nvPr/>
          </p:nvSpPr>
          <p:spPr>
            <a:xfrm>
              <a:off x="8465277" y="1643215"/>
              <a:ext cx="1519045" cy="380267"/>
            </a:xfrm>
            <a:custGeom>
              <a:avLst/>
              <a:gdLst>
                <a:gd name="connsiteX0" fmla="*/ 0 w 1519045"/>
                <a:gd name="connsiteY0" fmla="*/ 143005 h 380266"/>
                <a:gd name="connsiteX1" fmla="*/ 4045 w 1519045"/>
                <a:gd name="connsiteY1" fmla="*/ 126823 h 380266"/>
                <a:gd name="connsiteX2" fmla="*/ 47129 w 1519045"/>
                <a:gd name="connsiteY2" fmla="*/ 65535 h 380266"/>
                <a:gd name="connsiteX3" fmla="*/ 164648 w 1519045"/>
                <a:gd name="connsiteY3" fmla="*/ 2630 h 380266"/>
                <a:gd name="connsiteX4" fmla="*/ 172536 w 1519045"/>
                <a:gd name="connsiteY4" fmla="*/ 0 h 380266"/>
                <a:gd name="connsiteX5" fmla="*/ 172536 w 1519045"/>
                <a:gd name="connsiteY5" fmla="*/ 0 h 380266"/>
                <a:gd name="connsiteX6" fmla="*/ 123182 w 1519045"/>
                <a:gd name="connsiteY6" fmla="*/ 25081 h 380266"/>
                <a:gd name="connsiteX7" fmla="*/ 65333 w 1519045"/>
                <a:gd name="connsiteY7" fmla="*/ 73626 h 380266"/>
                <a:gd name="connsiteX8" fmla="*/ 44702 w 1519045"/>
                <a:gd name="connsiteY8" fmla="*/ 124194 h 380266"/>
                <a:gd name="connsiteX9" fmla="*/ 67356 w 1519045"/>
                <a:gd name="connsiteY9" fmla="*/ 182245 h 380266"/>
                <a:gd name="connsiteX10" fmla="*/ 150286 w 1519045"/>
                <a:gd name="connsiteY10" fmla="*/ 236251 h 380266"/>
                <a:gd name="connsiteX11" fmla="*/ 302798 w 1519045"/>
                <a:gd name="connsiteY11" fmla="*/ 283987 h 380266"/>
                <a:gd name="connsiteX12" fmla="*/ 454702 w 1519045"/>
                <a:gd name="connsiteY12" fmla="*/ 317159 h 380266"/>
                <a:gd name="connsiteX13" fmla="*/ 558871 w 1519045"/>
                <a:gd name="connsiteY13" fmla="*/ 332127 h 380266"/>
                <a:gd name="connsiteX14" fmla="*/ 734037 w 1519045"/>
                <a:gd name="connsiteY14" fmla="*/ 343454 h 380266"/>
                <a:gd name="connsiteX15" fmla="*/ 871782 w 1519045"/>
                <a:gd name="connsiteY15" fmla="*/ 341431 h 380266"/>
                <a:gd name="connsiteX16" fmla="*/ 1008719 w 1519045"/>
                <a:gd name="connsiteY16" fmla="*/ 329295 h 380266"/>
                <a:gd name="connsiteX17" fmla="*/ 1214832 w 1519045"/>
                <a:gd name="connsiteY17" fmla="*/ 295921 h 380266"/>
                <a:gd name="connsiteX18" fmla="*/ 1388784 w 1519045"/>
                <a:gd name="connsiteY18" fmla="*/ 244949 h 380266"/>
                <a:gd name="connsiteX19" fmla="*/ 1469287 w 1519045"/>
                <a:gd name="connsiteY19" fmla="*/ 193168 h 380266"/>
                <a:gd name="connsiteX20" fmla="*/ 1497402 w 1519045"/>
                <a:gd name="connsiteY20" fmla="*/ 123789 h 380266"/>
                <a:gd name="connsiteX21" fmla="*/ 1484862 w 1519045"/>
                <a:gd name="connsiteY21" fmla="*/ 83133 h 380266"/>
                <a:gd name="connsiteX22" fmla="*/ 1481625 w 1519045"/>
                <a:gd name="connsiteY22" fmla="*/ 76256 h 380266"/>
                <a:gd name="connsiteX23" fmla="*/ 1519652 w 1519045"/>
                <a:gd name="connsiteY23" fmla="*/ 144825 h 380266"/>
                <a:gd name="connsiteX24" fmla="*/ 1505089 w 1519045"/>
                <a:gd name="connsiteY24" fmla="*/ 197011 h 380266"/>
                <a:gd name="connsiteX25" fmla="*/ 1454319 w 1519045"/>
                <a:gd name="connsiteY25" fmla="*/ 243937 h 380266"/>
                <a:gd name="connsiteX26" fmla="*/ 1341655 w 1519045"/>
                <a:gd name="connsiteY26" fmla="*/ 297336 h 380266"/>
                <a:gd name="connsiteX27" fmla="*/ 1123608 w 1519045"/>
                <a:gd name="connsiteY27" fmla="*/ 352152 h 380266"/>
                <a:gd name="connsiteX28" fmla="*/ 1000021 w 1519045"/>
                <a:gd name="connsiteY28" fmla="*/ 368940 h 380266"/>
                <a:gd name="connsiteX29" fmla="*/ 809483 w 1519045"/>
                <a:gd name="connsiteY29" fmla="*/ 380671 h 380266"/>
                <a:gd name="connsiteX30" fmla="*/ 796336 w 1519045"/>
                <a:gd name="connsiteY30" fmla="*/ 382087 h 380266"/>
                <a:gd name="connsiteX31" fmla="*/ 737273 w 1519045"/>
                <a:gd name="connsiteY31" fmla="*/ 382087 h 380266"/>
                <a:gd name="connsiteX32" fmla="*/ 728980 w 1519045"/>
                <a:gd name="connsiteY32" fmla="*/ 380874 h 380266"/>
                <a:gd name="connsiteX33" fmla="*/ 640588 w 1519045"/>
                <a:gd name="connsiteY33" fmla="*/ 377435 h 380266"/>
                <a:gd name="connsiteX34" fmla="*/ 506483 w 1519045"/>
                <a:gd name="connsiteY34" fmla="*/ 366108 h 380266"/>
                <a:gd name="connsiteX35" fmla="*/ 390583 w 1519045"/>
                <a:gd name="connsiteY35" fmla="*/ 349320 h 380266"/>
                <a:gd name="connsiteX36" fmla="*/ 166872 w 1519045"/>
                <a:gd name="connsiteY36" fmla="*/ 291875 h 380266"/>
                <a:gd name="connsiteX37" fmla="*/ 52186 w 1519045"/>
                <a:gd name="connsiteY37" fmla="*/ 233621 h 380266"/>
                <a:gd name="connsiteX38" fmla="*/ 4045 w 1519045"/>
                <a:gd name="connsiteY38" fmla="*/ 170513 h 380266"/>
                <a:gd name="connsiteX39" fmla="*/ 0 w 1519045"/>
                <a:gd name="connsiteY39" fmla="*/ 154332 h 380266"/>
                <a:gd name="connsiteX40" fmla="*/ 0 w 1519045"/>
                <a:gd name="connsiteY40" fmla="*/ 143005 h 3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19045" h="380266">
                  <a:moveTo>
                    <a:pt x="0" y="143005"/>
                  </a:moveTo>
                  <a:cubicBezTo>
                    <a:pt x="1416" y="137543"/>
                    <a:pt x="2427" y="132082"/>
                    <a:pt x="4045" y="126823"/>
                  </a:cubicBezTo>
                  <a:cubicBezTo>
                    <a:pt x="11327" y="101539"/>
                    <a:pt x="27509" y="82324"/>
                    <a:pt x="47129" y="65535"/>
                  </a:cubicBezTo>
                  <a:cubicBezTo>
                    <a:pt x="81717" y="36004"/>
                    <a:pt x="122171" y="17395"/>
                    <a:pt x="164648" y="2630"/>
                  </a:cubicBezTo>
                  <a:cubicBezTo>
                    <a:pt x="167277" y="1618"/>
                    <a:pt x="169907" y="809"/>
                    <a:pt x="172536" y="0"/>
                  </a:cubicBezTo>
                  <a:cubicBezTo>
                    <a:pt x="172738" y="0"/>
                    <a:pt x="172941" y="202"/>
                    <a:pt x="172536" y="0"/>
                  </a:cubicBezTo>
                  <a:cubicBezTo>
                    <a:pt x="156354" y="8091"/>
                    <a:pt x="139364" y="15979"/>
                    <a:pt x="123182" y="25081"/>
                  </a:cubicBezTo>
                  <a:cubicBezTo>
                    <a:pt x="100933" y="37622"/>
                    <a:pt x="81110" y="53197"/>
                    <a:pt x="65333" y="73626"/>
                  </a:cubicBezTo>
                  <a:cubicBezTo>
                    <a:pt x="53804" y="88594"/>
                    <a:pt x="45713" y="104978"/>
                    <a:pt x="44702" y="124194"/>
                  </a:cubicBezTo>
                  <a:cubicBezTo>
                    <a:pt x="43488" y="146848"/>
                    <a:pt x="52792" y="165659"/>
                    <a:pt x="67356" y="182245"/>
                  </a:cubicBezTo>
                  <a:cubicBezTo>
                    <a:pt x="90212" y="207731"/>
                    <a:pt x="119339" y="223508"/>
                    <a:pt x="150286" y="236251"/>
                  </a:cubicBezTo>
                  <a:cubicBezTo>
                    <a:pt x="199842" y="256478"/>
                    <a:pt x="251017" y="271244"/>
                    <a:pt x="302798" y="283987"/>
                  </a:cubicBezTo>
                  <a:cubicBezTo>
                    <a:pt x="353163" y="296325"/>
                    <a:pt x="403933" y="307450"/>
                    <a:pt x="454702" y="317159"/>
                  </a:cubicBezTo>
                  <a:cubicBezTo>
                    <a:pt x="489088" y="323834"/>
                    <a:pt x="524081" y="327677"/>
                    <a:pt x="558871" y="332127"/>
                  </a:cubicBezTo>
                  <a:cubicBezTo>
                    <a:pt x="616923" y="339409"/>
                    <a:pt x="675378" y="343656"/>
                    <a:pt x="734037" y="343454"/>
                  </a:cubicBezTo>
                  <a:cubicBezTo>
                    <a:pt x="779952" y="343454"/>
                    <a:pt x="825867" y="343656"/>
                    <a:pt x="871782" y="341431"/>
                  </a:cubicBezTo>
                  <a:cubicBezTo>
                    <a:pt x="917495" y="339004"/>
                    <a:pt x="963208" y="334149"/>
                    <a:pt x="1008719" y="329295"/>
                  </a:cubicBezTo>
                  <a:cubicBezTo>
                    <a:pt x="1078097" y="322013"/>
                    <a:pt x="1146465" y="309675"/>
                    <a:pt x="1214832" y="295921"/>
                  </a:cubicBezTo>
                  <a:cubicBezTo>
                    <a:pt x="1274299" y="283784"/>
                    <a:pt x="1332957" y="269423"/>
                    <a:pt x="1388784" y="244949"/>
                  </a:cubicBezTo>
                  <a:cubicBezTo>
                    <a:pt x="1418315" y="232003"/>
                    <a:pt x="1446431" y="216631"/>
                    <a:pt x="1469287" y="193168"/>
                  </a:cubicBezTo>
                  <a:cubicBezTo>
                    <a:pt x="1488098" y="173952"/>
                    <a:pt x="1499628" y="151702"/>
                    <a:pt x="1497402" y="123789"/>
                  </a:cubicBezTo>
                  <a:cubicBezTo>
                    <a:pt x="1496391" y="109226"/>
                    <a:pt x="1491537" y="95876"/>
                    <a:pt x="1484862" y="83133"/>
                  </a:cubicBezTo>
                  <a:cubicBezTo>
                    <a:pt x="1483648" y="80908"/>
                    <a:pt x="1482435" y="78683"/>
                    <a:pt x="1481625" y="76256"/>
                  </a:cubicBezTo>
                  <a:cubicBezTo>
                    <a:pt x="1500639" y="95674"/>
                    <a:pt x="1516416" y="116710"/>
                    <a:pt x="1519652" y="144825"/>
                  </a:cubicBezTo>
                  <a:cubicBezTo>
                    <a:pt x="1521877" y="164243"/>
                    <a:pt x="1515607" y="181436"/>
                    <a:pt x="1505089" y="197011"/>
                  </a:cubicBezTo>
                  <a:cubicBezTo>
                    <a:pt x="1491941" y="216631"/>
                    <a:pt x="1473939" y="231194"/>
                    <a:pt x="1454319" y="243937"/>
                  </a:cubicBezTo>
                  <a:cubicBezTo>
                    <a:pt x="1419326" y="266996"/>
                    <a:pt x="1380895" y="283380"/>
                    <a:pt x="1341655" y="297336"/>
                  </a:cubicBezTo>
                  <a:cubicBezTo>
                    <a:pt x="1270658" y="322418"/>
                    <a:pt x="1197841" y="340218"/>
                    <a:pt x="1123608" y="352152"/>
                  </a:cubicBezTo>
                  <a:cubicBezTo>
                    <a:pt x="1082547" y="358826"/>
                    <a:pt x="1041284" y="364085"/>
                    <a:pt x="1000021" y="368940"/>
                  </a:cubicBezTo>
                  <a:cubicBezTo>
                    <a:pt x="936711" y="376424"/>
                    <a:pt x="873198" y="379458"/>
                    <a:pt x="809483" y="380671"/>
                  </a:cubicBezTo>
                  <a:cubicBezTo>
                    <a:pt x="805033" y="380671"/>
                    <a:pt x="800786" y="381481"/>
                    <a:pt x="796336" y="382087"/>
                  </a:cubicBezTo>
                  <a:cubicBezTo>
                    <a:pt x="776716" y="382087"/>
                    <a:pt x="756893" y="382087"/>
                    <a:pt x="737273" y="382087"/>
                  </a:cubicBezTo>
                  <a:cubicBezTo>
                    <a:pt x="734441" y="381683"/>
                    <a:pt x="731812" y="381076"/>
                    <a:pt x="728980" y="380874"/>
                  </a:cubicBezTo>
                  <a:cubicBezTo>
                    <a:pt x="699449" y="379660"/>
                    <a:pt x="669917" y="379458"/>
                    <a:pt x="640588" y="377435"/>
                  </a:cubicBezTo>
                  <a:cubicBezTo>
                    <a:pt x="595887" y="374401"/>
                    <a:pt x="550983" y="370963"/>
                    <a:pt x="506483" y="366108"/>
                  </a:cubicBezTo>
                  <a:cubicBezTo>
                    <a:pt x="467648" y="361860"/>
                    <a:pt x="429216" y="355792"/>
                    <a:pt x="390583" y="349320"/>
                  </a:cubicBezTo>
                  <a:cubicBezTo>
                    <a:pt x="314327" y="336779"/>
                    <a:pt x="239690" y="317968"/>
                    <a:pt x="166872" y="291875"/>
                  </a:cubicBezTo>
                  <a:cubicBezTo>
                    <a:pt x="126216" y="277312"/>
                    <a:pt x="86571" y="260321"/>
                    <a:pt x="52186" y="233621"/>
                  </a:cubicBezTo>
                  <a:cubicBezTo>
                    <a:pt x="30543" y="217035"/>
                    <a:pt x="11934" y="197617"/>
                    <a:pt x="4045" y="170513"/>
                  </a:cubicBezTo>
                  <a:cubicBezTo>
                    <a:pt x="2427" y="165254"/>
                    <a:pt x="1416" y="159793"/>
                    <a:pt x="0" y="154332"/>
                  </a:cubicBezTo>
                  <a:cubicBezTo>
                    <a:pt x="0" y="150489"/>
                    <a:pt x="0" y="146645"/>
                    <a:pt x="0" y="143005"/>
                  </a:cubicBezTo>
                  <a:close/>
                </a:path>
              </a:pathLst>
            </a:custGeom>
            <a:grpFill/>
            <a:ln w="201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EC0BC5A-71A1-455E-8001-7E13107896AE}"/>
                </a:ext>
              </a:extLst>
            </p:cNvPr>
            <p:cNvSpPr/>
            <p:nvPr/>
          </p:nvSpPr>
          <p:spPr>
            <a:xfrm>
              <a:off x="8747862" y="392784"/>
              <a:ext cx="981008" cy="1385547"/>
            </a:xfrm>
            <a:custGeom>
              <a:avLst/>
              <a:gdLst>
                <a:gd name="connsiteX0" fmla="*/ 846888 w 981007"/>
                <a:gd name="connsiteY0" fmla="*/ 0 h 1385546"/>
                <a:gd name="connsiteX1" fmla="*/ 915256 w 981007"/>
                <a:gd name="connsiteY1" fmla="*/ 137341 h 1385546"/>
                <a:gd name="connsiteX2" fmla="*/ 880263 w 981007"/>
                <a:gd name="connsiteY2" fmla="*/ 274278 h 1385546"/>
                <a:gd name="connsiteX3" fmla="*/ 778117 w 981007"/>
                <a:gd name="connsiteY3" fmla="*/ 364490 h 1385546"/>
                <a:gd name="connsiteX4" fmla="*/ 637944 w 981007"/>
                <a:gd name="connsiteY4" fmla="*/ 451870 h 1385546"/>
                <a:gd name="connsiteX5" fmla="*/ 566138 w 981007"/>
                <a:gd name="connsiteY5" fmla="*/ 508101 h 1385546"/>
                <a:gd name="connsiteX6" fmla="*/ 559059 w 981007"/>
                <a:gd name="connsiteY6" fmla="*/ 516192 h 1385546"/>
                <a:gd name="connsiteX7" fmla="*/ 689927 w 981007"/>
                <a:gd name="connsiteY7" fmla="*/ 541880 h 1385546"/>
                <a:gd name="connsiteX8" fmla="*/ 650687 w 981007"/>
                <a:gd name="connsiteY8" fmla="*/ 539858 h 1385546"/>
                <a:gd name="connsiteX9" fmla="*/ 588995 w 981007"/>
                <a:gd name="connsiteY9" fmla="*/ 536015 h 1385546"/>
                <a:gd name="connsiteX10" fmla="*/ 556025 w 981007"/>
                <a:gd name="connsiteY10" fmla="*/ 534801 h 1385546"/>
                <a:gd name="connsiteX11" fmla="*/ 549754 w 981007"/>
                <a:gd name="connsiteY11" fmla="*/ 536621 h 1385546"/>
                <a:gd name="connsiteX12" fmla="*/ 524268 w 981007"/>
                <a:gd name="connsiteY12" fmla="*/ 573839 h 1385546"/>
                <a:gd name="connsiteX13" fmla="*/ 552586 w 981007"/>
                <a:gd name="connsiteY13" fmla="*/ 576266 h 1385546"/>
                <a:gd name="connsiteX14" fmla="*/ 648664 w 981007"/>
                <a:gd name="connsiteY14" fmla="*/ 587796 h 1385546"/>
                <a:gd name="connsiteX15" fmla="*/ 778926 w 981007"/>
                <a:gd name="connsiteY15" fmla="*/ 625620 h 1385546"/>
                <a:gd name="connsiteX16" fmla="*/ 827471 w 981007"/>
                <a:gd name="connsiteY16" fmla="*/ 654949 h 1385546"/>
                <a:gd name="connsiteX17" fmla="*/ 836977 w 981007"/>
                <a:gd name="connsiteY17" fmla="*/ 664253 h 1385546"/>
                <a:gd name="connsiteX18" fmla="*/ 835359 w 981007"/>
                <a:gd name="connsiteY18" fmla="*/ 726148 h 1385546"/>
                <a:gd name="connsiteX19" fmla="*/ 829089 w 981007"/>
                <a:gd name="connsiteY19" fmla="*/ 732621 h 1385546"/>
                <a:gd name="connsiteX20" fmla="*/ 831920 w 981007"/>
                <a:gd name="connsiteY20" fmla="*/ 732823 h 1385546"/>
                <a:gd name="connsiteX21" fmla="*/ 883904 w 981007"/>
                <a:gd name="connsiteY21" fmla="*/ 696819 h 1385546"/>
                <a:gd name="connsiteX22" fmla="*/ 908581 w 981007"/>
                <a:gd name="connsiteY22" fmla="*/ 639981 h 1385546"/>
                <a:gd name="connsiteX23" fmla="*/ 910401 w 981007"/>
                <a:gd name="connsiteY23" fmla="*/ 635733 h 1385546"/>
                <a:gd name="connsiteX24" fmla="*/ 933864 w 981007"/>
                <a:gd name="connsiteY24" fmla="*/ 685694 h 1385546"/>
                <a:gd name="connsiteX25" fmla="*/ 976746 w 981007"/>
                <a:gd name="connsiteY25" fmla="*/ 827687 h 1385546"/>
                <a:gd name="connsiteX26" fmla="*/ 981802 w 981007"/>
                <a:gd name="connsiteY26" fmla="*/ 926395 h 1385546"/>
                <a:gd name="connsiteX27" fmla="*/ 927594 w 981007"/>
                <a:gd name="connsiteY27" fmla="*/ 1123203 h 1385546"/>
                <a:gd name="connsiteX28" fmla="*/ 767801 w 981007"/>
                <a:gd name="connsiteY28" fmla="*/ 1294121 h 1385546"/>
                <a:gd name="connsiteX29" fmla="*/ 600726 w 981007"/>
                <a:gd name="connsiteY29" fmla="*/ 1375838 h 1385546"/>
                <a:gd name="connsiteX30" fmla="*/ 572813 w 981007"/>
                <a:gd name="connsiteY30" fmla="*/ 1386356 h 1385546"/>
                <a:gd name="connsiteX31" fmla="*/ 624189 w 981007"/>
                <a:gd name="connsiteY31" fmla="*/ 1355004 h 1385546"/>
                <a:gd name="connsiteX32" fmla="*/ 830505 w 981007"/>
                <a:gd name="connsiteY32" fmla="*/ 1167096 h 1385546"/>
                <a:gd name="connsiteX33" fmla="*/ 914851 w 981007"/>
                <a:gd name="connsiteY33" fmla="*/ 995571 h 1385546"/>
                <a:gd name="connsiteX34" fmla="*/ 874599 w 981007"/>
                <a:gd name="connsiteY34" fmla="*/ 742330 h 1385546"/>
                <a:gd name="connsiteX35" fmla="*/ 871161 w 981007"/>
                <a:gd name="connsiteY35" fmla="*/ 737677 h 1385546"/>
                <a:gd name="connsiteX36" fmla="*/ 833943 w 981007"/>
                <a:gd name="connsiteY36" fmla="*/ 756488 h 1385546"/>
                <a:gd name="connsiteX37" fmla="*/ 703682 w 981007"/>
                <a:gd name="connsiteY37" fmla="*/ 797145 h 1385546"/>
                <a:gd name="connsiteX38" fmla="*/ 598097 w 981007"/>
                <a:gd name="connsiteY38" fmla="*/ 811506 h 1385546"/>
                <a:gd name="connsiteX39" fmla="*/ 402097 w 981007"/>
                <a:gd name="connsiteY39" fmla="*/ 815349 h 1385546"/>
                <a:gd name="connsiteX40" fmla="*/ 308851 w 981007"/>
                <a:gd name="connsiteY40" fmla="*/ 809888 h 1385546"/>
                <a:gd name="connsiteX41" fmla="*/ 72802 w 981007"/>
                <a:gd name="connsiteY41" fmla="*/ 728171 h 1385546"/>
                <a:gd name="connsiteX42" fmla="*/ 67139 w 981007"/>
                <a:gd name="connsiteY42" fmla="*/ 724732 h 1385546"/>
                <a:gd name="connsiteX43" fmla="*/ 64105 w 981007"/>
                <a:gd name="connsiteY43" fmla="*/ 736464 h 1385546"/>
                <a:gd name="connsiteX44" fmla="*/ 48530 w 981007"/>
                <a:gd name="connsiteY44" fmla="*/ 840430 h 1385546"/>
                <a:gd name="connsiteX45" fmla="*/ 46507 w 981007"/>
                <a:gd name="connsiteY45" fmla="*/ 966647 h 1385546"/>
                <a:gd name="connsiteX46" fmla="*/ 77252 w 981007"/>
                <a:gd name="connsiteY46" fmla="*/ 1107224 h 1385546"/>
                <a:gd name="connsiteX47" fmla="*/ 176162 w 981007"/>
                <a:gd name="connsiteY47" fmla="*/ 1258522 h 1385546"/>
                <a:gd name="connsiteX48" fmla="*/ 299344 w 981007"/>
                <a:gd name="connsiteY48" fmla="*/ 1365522 h 1385546"/>
                <a:gd name="connsiteX49" fmla="*/ 302581 w 981007"/>
                <a:gd name="connsiteY49" fmla="*/ 1369972 h 1385546"/>
                <a:gd name="connsiteX50" fmla="*/ 296310 w 981007"/>
                <a:gd name="connsiteY50" fmla="*/ 1367545 h 1385546"/>
                <a:gd name="connsiteX51" fmla="*/ 32551 w 981007"/>
                <a:gd name="connsiteY51" fmla="*/ 1094076 h 1385546"/>
                <a:gd name="connsiteX52" fmla="*/ 3828 w 981007"/>
                <a:gd name="connsiteY52" fmla="*/ 972108 h 1385546"/>
                <a:gd name="connsiteX53" fmla="*/ 3019 w 981007"/>
                <a:gd name="connsiteY53" fmla="*/ 848723 h 1385546"/>
                <a:gd name="connsiteX54" fmla="*/ 42664 w 981007"/>
                <a:gd name="connsiteY54" fmla="*/ 686301 h 1385546"/>
                <a:gd name="connsiteX55" fmla="*/ 45091 w 981007"/>
                <a:gd name="connsiteY55" fmla="*/ 668906 h 1385546"/>
                <a:gd name="connsiteX56" fmla="*/ 54194 w 981007"/>
                <a:gd name="connsiteY56" fmla="*/ 638161 h 1385546"/>
                <a:gd name="connsiteX57" fmla="*/ 92625 w 981007"/>
                <a:gd name="connsiteY57" fmla="*/ 601348 h 1385546"/>
                <a:gd name="connsiteX58" fmla="*/ 241698 w 981007"/>
                <a:gd name="connsiteY58" fmla="*/ 534801 h 1385546"/>
                <a:gd name="connsiteX59" fmla="*/ 363059 w 981007"/>
                <a:gd name="connsiteY59" fmla="*/ 512956 h 1385546"/>
                <a:gd name="connsiteX60" fmla="*/ 474510 w 981007"/>
                <a:gd name="connsiteY60" fmla="*/ 512551 h 1385546"/>
                <a:gd name="connsiteX61" fmla="*/ 489882 w 981007"/>
                <a:gd name="connsiteY61" fmla="*/ 504056 h 1385546"/>
                <a:gd name="connsiteX62" fmla="*/ 561688 w 981007"/>
                <a:gd name="connsiteY62" fmla="*/ 415057 h 1385546"/>
                <a:gd name="connsiteX63" fmla="*/ 693366 w 981007"/>
                <a:gd name="connsiteY63" fmla="*/ 328081 h 1385546"/>
                <a:gd name="connsiteX64" fmla="*/ 798951 w 981007"/>
                <a:gd name="connsiteY64" fmla="*/ 257692 h 1385546"/>
                <a:gd name="connsiteX65" fmla="*/ 859834 w 981007"/>
                <a:gd name="connsiteY65" fmla="*/ 171525 h 1385546"/>
                <a:gd name="connsiteX66" fmla="*/ 865295 w 981007"/>
                <a:gd name="connsiteY66" fmla="*/ 92437 h 1385546"/>
                <a:gd name="connsiteX67" fmla="*/ 846888 w 981007"/>
                <a:gd name="connsiteY67" fmla="*/ 0 h 1385546"/>
                <a:gd name="connsiteX68" fmla="*/ 479971 w 981007"/>
                <a:gd name="connsiteY68" fmla="*/ 533587 h 1385546"/>
                <a:gd name="connsiteX69" fmla="*/ 473701 w 981007"/>
                <a:gd name="connsiteY69" fmla="*/ 533183 h 1385546"/>
                <a:gd name="connsiteX70" fmla="*/ 317549 w 981007"/>
                <a:gd name="connsiteY70" fmla="*/ 542892 h 1385546"/>
                <a:gd name="connsiteX71" fmla="*/ 202053 w 981007"/>
                <a:gd name="connsiteY71" fmla="*/ 571816 h 1385546"/>
                <a:gd name="connsiteX72" fmla="*/ 106379 w 981007"/>
                <a:gd name="connsiteY72" fmla="*/ 625620 h 1385546"/>
                <a:gd name="connsiteX73" fmla="*/ 95457 w 981007"/>
                <a:gd name="connsiteY73" fmla="*/ 690144 h 1385546"/>
                <a:gd name="connsiteX74" fmla="*/ 118515 w 981007"/>
                <a:gd name="connsiteY74" fmla="*/ 715428 h 1385546"/>
                <a:gd name="connsiteX75" fmla="*/ 190119 w 981007"/>
                <a:gd name="connsiteY75" fmla="*/ 752039 h 1385546"/>
                <a:gd name="connsiteX76" fmla="*/ 343237 w 981007"/>
                <a:gd name="connsiteY76" fmla="*/ 781368 h 1385546"/>
                <a:gd name="connsiteX77" fmla="*/ 454081 w 981007"/>
                <a:gd name="connsiteY77" fmla="*/ 786829 h 1385546"/>
                <a:gd name="connsiteX78" fmla="*/ 670105 w 981007"/>
                <a:gd name="connsiteY78" fmla="*/ 777524 h 1385546"/>
                <a:gd name="connsiteX79" fmla="*/ 740697 w 981007"/>
                <a:gd name="connsiteY79" fmla="*/ 762961 h 1385546"/>
                <a:gd name="connsiteX80" fmla="*/ 794703 w 981007"/>
                <a:gd name="connsiteY80" fmla="*/ 731407 h 1385546"/>
                <a:gd name="connsiteX81" fmla="*/ 797332 w 981007"/>
                <a:gd name="connsiteY81" fmla="*/ 680840 h 1385546"/>
                <a:gd name="connsiteX82" fmla="*/ 768812 w 981007"/>
                <a:gd name="connsiteY82" fmla="*/ 654949 h 1385546"/>
                <a:gd name="connsiteX83" fmla="*/ 595265 w 981007"/>
                <a:gd name="connsiteY83" fmla="*/ 600943 h 1385546"/>
                <a:gd name="connsiteX84" fmla="*/ 524673 w 981007"/>
                <a:gd name="connsiteY84" fmla="*/ 595482 h 1385546"/>
                <a:gd name="connsiteX85" fmla="*/ 514559 w 981007"/>
                <a:gd name="connsiteY85" fmla="*/ 602157 h 1385546"/>
                <a:gd name="connsiteX86" fmla="*/ 503637 w 981007"/>
                <a:gd name="connsiteY86" fmla="*/ 676187 h 1385546"/>
                <a:gd name="connsiteX87" fmla="*/ 502625 w 981007"/>
                <a:gd name="connsiteY87" fmla="*/ 688728 h 1385546"/>
                <a:gd name="connsiteX88" fmla="*/ 473701 w 981007"/>
                <a:gd name="connsiteY88" fmla="*/ 603168 h 1385546"/>
                <a:gd name="connsiteX89" fmla="*/ 464599 w 981007"/>
                <a:gd name="connsiteY89" fmla="*/ 595280 h 1385546"/>
                <a:gd name="connsiteX90" fmla="*/ 330494 w 981007"/>
                <a:gd name="connsiteY90" fmla="*/ 607416 h 1385546"/>
                <a:gd name="connsiteX91" fmla="*/ 203266 w 981007"/>
                <a:gd name="connsiteY91" fmla="*/ 635936 h 1385546"/>
                <a:gd name="connsiteX92" fmla="*/ 169690 w 981007"/>
                <a:gd name="connsiteY92" fmla="*/ 647061 h 1385546"/>
                <a:gd name="connsiteX93" fmla="*/ 173937 w 981007"/>
                <a:gd name="connsiteY93" fmla="*/ 643420 h 1385546"/>
                <a:gd name="connsiteX94" fmla="*/ 423336 w 981007"/>
                <a:gd name="connsiteY94" fmla="*/ 576468 h 1385546"/>
                <a:gd name="connsiteX95" fmla="*/ 466217 w 981007"/>
                <a:gd name="connsiteY95" fmla="*/ 574243 h 1385546"/>
                <a:gd name="connsiteX96" fmla="*/ 472892 w 981007"/>
                <a:gd name="connsiteY96" fmla="*/ 571007 h 1385546"/>
                <a:gd name="connsiteX97" fmla="*/ 479971 w 981007"/>
                <a:gd name="connsiteY97" fmla="*/ 533587 h 138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81007" h="1385546">
                  <a:moveTo>
                    <a:pt x="846888" y="0"/>
                  </a:moveTo>
                  <a:cubicBezTo>
                    <a:pt x="878645" y="40858"/>
                    <a:pt x="906356" y="84549"/>
                    <a:pt x="915256" y="137341"/>
                  </a:cubicBezTo>
                  <a:cubicBezTo>
                    <a:pt x="923751" y="187908"/>
                    <a:pt x="910401" y="233419"/>
                    <a:pt x="880263" y="274278"/>
                  </a:cubicBezTo>
                  <a:cubicBezTo>
                    <a:pt x="852552" y="311698"/>
                    <a:pt x="816952" y="340015"/>
                    <a:pt x="778117" y="364490"/>
                  </a:cubicBezTo>
                  <a:cubicBezTo>
                    <a:pt x="731595" y="393819"/>
                    <a:pt x="684466" y="422339"/>
                    <a:pt x="637944" y="451870"/>
                  </a:cubicBezTo>
                  <a:cubicBezTo>
                    <a:pt x="612256" y="468254"/>
                    <a:pt x="587579" y="486256"/>
                    <a:pt x="566138" y="508101"/>
                  </a:cubicBezTo>
                  <a:cubicBezTo>
                    <a:pt x="564115" y="510124"/>
                    <a:pt x="562295" y="512551"/>
                    <a:pt x="559059" y="516192"/>
                  </a:cubicBezTo>
                  <a:cubicBezTo>
                    <a:pt x="604772" y="520238"/>
                    <a:pt x="648664" y="524081"/>
                    <a:pt x="689927" y="541880"/>
                  </a:cubicBezTo>
                  <a:cubicBezTo>
                    <a:pt x="676780" y="541274"/>
                    <a:pt x="663632" y="540667"/>
                    <a:pt x="650687" y="539858"/>
                  </a:cubicBezTo>
                  <a:cubicBezTo>
                    <a:pt x="630055" y="538644"/>
                    <a:pt x="609626" y="537228"/>
                    <a:pt x="588995" y="536015"/>
                  </a:cubicBezTo>
                  <a:cubicBezTo>
                    <a:pt x="578072" y="535408"/>
                    <a:pt x="566947" y="535003"/>
                    <a:pt x="556025" y="534801"/>
                  </a:cubicBezTo>
                  <a:cubicBezTo>
                    <a:pt x="553800" y="534801"/>
                    <a:pt x="550766" y="535205"/>
                    <a:pt x="549754" y="536621"/>
                  </a:cubicBezTo>
                  <a:cubicBezTo>
                    <a:pt x="541461" y="548353"/>
                    <a:pt x="533370" y="560287"/>
                    <a:pt x="524268" y="573839"/>
                  </a:cubicBezTo>
                  <a:cubicBezTo>
                    <a:pt x="535595" y="574850"/>
                    <a:pt x="544091" y="575255"/>
                    <a:pt x="552586" y="576266"/>
                  </a:cubicBezTo>
                  <a:cubicBezTo>
                    <a:pt x="584545" y="579907"/>
                    <a:pt x="616706" y="582739"/>
                    <a:pt x="648664" y="587796"/>
                  </a:cubicBezTo>
                  <a:cubicBezTo>
                    <a:pt x="693568" y="594875"/>
                    <a:pt x="737663" y="606202"/>
                    <a:pt x="778926" y="625620"/>
                  </a:cubicBezTo>
                  <a:cubicBezTo>
                    <a:pt x="795917" y="633711"/>
                    <a:pt x="811491" y="644836"/>
                    <a:pt x="827471" y="654949"/>
                  </a:cubicBezTo>
                  <a:cubicBezTo>
                    <a:pt x="831111" y="657174"/>
                    <a:pt x="834145" y="661017"/>
                    <a:pt x="836977" y="664253"/>
                  </a:cubicBezTo>
                  <a:cubicBezTo>
                    <a:pt x="854979" y="685290"/>
                    <a:pt x="854372" y="706326"/>
                    <a:pt x="835359" y="726148"/>
                  </a:cubicBezTo>
                  <a:cubicBezTo>
                    <a:pt x="833539" y="728171"/>
                    <a:pt x="831516" y="730193"/>
                    <a:pt x="829089" y="732621"/>
                  </a:cubicBezTo>
                  <a:cubicBezTo>
                    <a:pt x="830707" y="732823"/>
                    <a:pt x="831516" y="733025"/>
                    <a:pt x="831920" y="732823"/>
                  </a:cubicBezTo>
                  <a:cubicBezTo>
                    <a:pt x="849316" y="720889"/>
                    <a:pt x="867115" y="709764"/>
                    <a:pt x="883904" y="696819"/>
                  </a:cubicBezTo>
                  <a:cubicBezTo>
                    <a:pt x="902108" y="682660"/>
                    <a:pt x="907569" y="662029"/>
                    <a:pt x="908581" y="639981"/>
                  </a:cubicBezTo>
                  <a:cubicBezTo>
                    <a:pt x="908581" y="638768"/>
                    <a:pt x="908783" y="637352"/>
                    <a:pt x="910401" y="635733"/>
                  </a:cubicBezTo>
                  <a:cubicBezTo>
                    <a:pt x="918290" y="652320"/>
                    <a:pt x="926380" y="668906"/>
                    <a:pt x="933864" y="685694"/>
                  </a:cubicBezTo>
                  <a:cubicBezTo>
                    <a:pt x="954091" y="731205"/>
                    <a:pt x="969059" y="778334"/>
                    <a:pt x="976746" y="827687"/>
                  </a:cubicBezTo>
                  <a:cubicBezTo>
                    <a:pt x="981802" y="860253"/>
                    <a:pt x="983825" y="893223"/>
                    <a:pt x="981802" y="926395"/>
                  </a:cubicBezTo>
                  <a:cubicBezTo>
                    <a:pt x="977555" y="995976"/>
                    <a:pt x="958946" y="1061309"/>
                    <a:pt x="927594" y="1123203"/>
                  </a:cubicBezTo>
                  <a:cubicBezTo>
                    <a:pt x="890983" y="1195616"/>
                    <a:pt x="836168" y="1251240"/>
                    <a:pt x="767801" y="1294121"/>
                  </a:cubicBezTo>
                  <a:cubicBezTo>
                    <a:pt x="715009" y="1327293"/>
                    <a:pt x="658171" y="1351970"/>
                    <a:pt x="600726" y="1375838"/>
                  </a:cubicBezTo>
                  <a:cubicBezTo>
                    <a:pt x="591624" y="1379681"/>
                    <a:pt x="582320" y="1383524"/>
                    <a:pt x="572813" y="1386356"/>
                  </a:cubicBezTo>
                  <a:cubicBezTo>
                    <a:pt x="590006" y="1375838"/>
                    <a:pt x="607401" y="1365927"/>
                    <a:pt x="624189" y="1355004"/>
                  </a:cubicBezTo>
                  <a:cubicBezTo>
                    <a:pt x="703479" y="1303830"/>
                    <a:pt x="773667" y="1242745"/>
                    <a:pt x="830505" y="1167096"/>
                  </a:cubicBezTo>
                  <a:cubicBezTo>
                    <a:pt x="869340" y="1115315"/>
                    <a:pt x="899479" y="1059084"/>
                    <a:pt x="914851" y="995571"/>
                  </a:cubicBezTo>
                  <a:cubicBezTo>
                    <a:pt x="936494" y="905561"/>
                    <a:pt x="921324" y="821417"/>
                    <a:pt x="874599" y="742330"/>
                  </a:cubicBezTo>
                  <a:cubicBezTo>
                    <a:pt x="873588" y="740711"/>
                    <a:pt x="872374" y="739296"/>
                    <a:pt x="871161" y="737677"/>
                  </a:cubicBezTo>
                  <a:cubicBezTo>
                    <a:pt x="858620" y="744150"/>
                    <a:pt x="846484" y="750825"/>
                    <a:pt x="833943" y="756488"/>
                  </a:cubicBezTo>
                  <a:cubicBezTo>
                    <a:pt x="792478" y="775906"/>
                    <a:pt x="748788" y="789256"/>
                    <a:pt x="703682" y="797145"/>
                  </a:cubicBezTo>
                  <a:cubicBezTo>
                    <a:pt x="668689" y="803213"/>
                    <a:pt x="633494" y="807663"/>
                    <a:pt x="598097" y="811506"/>
                  </a:cubicBezTo>
                  <a:cubicBezTo>
                    <a:pt x="532966" y="818585"/>
                    <a:pt x="467430" y="816360"/>
                    <a:pt x="402097" y="815349"/>
                  </a:cubicBezTo>
                  <a:cubicBezTo>
                    <a:pt x="370948" y="814944"/>
                    <a:pt x="339798" y="812922"/>
                    <a:pt x="308851" y="809888"/>
                  </a:cubicBezTo>
                  <a:cubicBezTo>
                    <a:pt x="223696" y="801595"/>
                    <a:pt x="143597" y="778131"/>
                    <a:pt x="72802" y="728171"/>
                  </a:cubicBezTo>
                  <a:cubicBezTo>
                    <a:pt x="71386" y="727159"/>
                    <a:pt x="69566" y="726350"/>
                    <a:pt x="67139" y="724732"/>
                  </a:cubicBezTo>
                  <a:cubicBezTo>
                    <a:pt x="65925" y="728980"/>
                    <a:pt x="64712" y="732621"/>
                    <a:pt x="64105" y="736464"/>
                  </a:cubicBezTo>
                  <a:cubicBezTo>
                    <a:pt x="58846" y="771052"/>
                    <a:pt x="52373" y="805640"/>
                    <a:pt x="48530" y="840430"/>
                  </a:cubicBezTo>
                  <a:cubicBezTo>
                    <a:pt x="43878" y="882300"/>
                    <a:pt x="43069" y="924575"/>
                    <a:pt x="46507" y="966647"/>
                  </a:cubicBezTo>
                  <a:cubicBezTo>
                    <a:pt x="50350" y="1014989"/>
                    <a:pt x="59655" y="1061916"/>
                    <a:pt x="77252" y="1107224"/>
                  </a:cubicBezTo>
                  <a:cubicBezTo>
                    <a:pt x="99502" y="1164669"/>
                    <a:pt x="133686" y="1214427"/>
                    <a:pt x="176162" y="1258522"/>
                  </a:cubicBezTo>
                  <a:cubicBezTo>
                    <a:pt x="213987" y="1297762"/>
                    <a:pt x="256665" y="1331541"/>
                    <a:pt x="299344" y="1365522"/>
                  </a:cubicBezTo>
                  <a:cubicBezTo>
                    <a:pt x="300558" y="1366534"/>
                    <a:pt x="301772" y="1367545"/>
                    <a:pt x="302581" y="1369972"/>
                  </a:cubicBezTo>
                  <a:cubicBezTo>
                    <a:pt x="300558" y="1369163"/>
                    <a:pt x="298333" y="1368354"/>
                    <a:pt x="296310" y="1367545"/>
                  </a:cubicBezTo>
                  <a:cubicBezTo>
                    <a:pt x="168678" y="1314753"/>
                    <a:pt x="81095" y="1223124"/>
                    <a:pt x="32551" y="1094076"/>
                  </a:cubicBezTo>
                  <a:cubicBezTo>
                    <a:pt x="17785" y="1054836"/>
                    <a:pt x="8683" y="1013978"/>
                    <a:pt x="3828" y="972108"/>
                  </a:cubicBezTo>
                  <a:cubicBezTo>
                    <a:pt x="-1026" y="930845"/>
                    <a:pt x="-1228" y="889784"/>
                    <a:pt x="3019" y="848723"/>
                  </a:cubicBezTo>
                  <a:cubicBezTo>
                    <a:pt x="8683" y="792897"/>
                    <a:pt x="22033" y="738689"/>
                    <a:pt x="42664" y="686301"/>
                  </a:cubicBezTo>
                  <a:cubicBezTo>
                    <a:pt x="44889" y="680637"/>
                    <a:pt x="46305" y="675378"/>
                    <a:pt x="45091" y="668906"/>
                  </a:cubicBezTo>
                  <a:cubicBezTo>
                    <a:pt x="42866" y="657376"/>
                    <a:pt x="47519" y="647263"/>
                    <a:pt x="54194" y="638161"/>
                  </a:cubicBezTo>
                  <a:cubicBezTo>
                    <a:pt x="64509" y="623395"/>
                    <a:pt x="78061" y="611866"/>
                    <a:pt x="92625" y="601348"/>
                  </a:cubicBezTo>
                  <a:cubicBezTo>
                    <a:pt x="137731" y="568985"/>
                    <a:pt x="188096" y="548353"/>
                    <a:pt x="241698" y="534801"/>
                  </a:cubicBezTo>
                  <a:cubicBezTo>
                    <a:pt x="281747" y="524687"/>
                    <a:pt x="321999" y="516799"/>
                    <a:pt x="363059" y="512956"/>
                  </a:cubicBezTo>
                  <a:cubicBezTo>
                    <a:pt x="400075" y="509315"/>
                    <a:pt x="437495" y="507697"/>
                    <a:pt x="474510" y="512551"/>
                  </a:cubicBezTo>
                  <a:cubicBezTo>
                    <a:pt x="482196" y="513563"/>
                    <a:pt x="486242" y="511944"/>
                    <a:pt x="489882" y="504056"/>
                  </a:cubicBezTo>
                  <a:cubicBezTo>
                    <a:pt x="505862" y="468052"/>
                    <a:pt x="532157" y="440139"/>
                    <a:pt x="561688" y="415057"/>
                  </a:cubicBezTo>
                  <a:cubicBezTo>
                    <a:pt x="602142" y="380874"/>
                    <a:pt x="647248" y="353567"/>
                    <a:pt x="693366" y="328081"/>
                  </a:cubicBezTo>
                  <a:cubicBezTo>
                    <a:pt x="730583" y="307450"/>
                    <a:pt x="766992" y="285807"/>
                    <a:pt x="798951" y="257692"/>
                  </a:cubicBezTo>
                  <a:cubicBezTo>
                    <a:pt x="826055" y="233824"/>
                    <a:pt x="848709" y="206720"/>
                    <a:pt x="859834" y="171525"/>
                  </a:cubicBezTo>
                  <a:cubicBezTo>
                    <a:pt x="868127" y="145634"/>
                    <a:pt x="869947" y="119137"/>
                    <a:pt x="865295" y="92437"/>
                  </a:cubicBezTo>
                  <a:cubicBezTo>
                    <a:pt x="859631" y="61490"/>
                    <a:pt x="852957" y="30745"/>
                    <a:pt x="846888" y="0"/>
                  </a:cubicBezTo>
                  <a:close/>
                  <a:moveTo>
                    <a:pt x="479971" y="533587"/>
                  </a:moveTo>
                  <a:cubicBezTo>
                    <a:pt x="477746" y="533385"/>
                    <a:pt x="475724" y="533183"/>
                    <a:pt x="473701" y="533183"/>
                  </a:cubicBezTo>
                  <a:cubicBezTo>
                    <a:pt x="421515" y="532778"/>
                    <a:pt x="369330" y="535205"/>
                    <a:pt x="317549" y="542892"/>
                  </a:cubicBezTo>
                  <a:cubicBezTo>
                    <a:pt x="278106" y="548758"/>
                    <a:pt x="239473" y="557455"/>
                    <a:pt x="202053" y="571816"/>
                  </a:cubicBezTo>
                  <a:cubicBezTo>
                    <a:pt x="167465" y="584964"/>
                    <a:pt x="135101" y="602359"/>
                    <a:pt x="106379" y="625620"/>
                  </a:cubicBezTo>
                  <a:cubicBezTo>
                    <a:pt x="85343" y="642611"/>
                    <a:pt x="80691" y="667490"/>
                    <a:pt x="95457" y="690144"/>
                  </a:cubicBezTo>
                  <a:cubicBezTo>
                    <a:pt x="101525" y="699651"/>
                    <a:pt x="109818" y="708146"/>
                    <a:pt x="118515" y="715428"/>
                  </a:cubicBezTo>
                  <a:cubicBezTo>
                    <a:pt x="139551" y="732823"/>
                    <a:pt x="164431" y="743341"/>
                    <a:pt x="190119" y="752039"/>
                  </a:cubicBezTo>
                  <a:cubicBezTo>
                    <a:pt x="239877" y="768827"/>
                    <a:pt x="291254" y="777120"/>
                    <a:pt x="343237" y="781368"/>
                  </a:cubicBezTo>
                  <a:cubicBezTo>
                    <a:pt x="380050" y="784402"/>
                    <a:pt x="417065" y="786222"/>
                    <a:pt x="454081" y="786829"/>
                  </a:cubicBezTo>
                  <a:cubicBezTo>
                    <a:pt x="526291" y="788043"/>
                    <a:pt x="598299" y="785818"/>
                    <a:pt x="670105" y="777524"/>
                  </a:cubicBezTo>
                  <a:cubicBezTo>
                    <a:pt x="694175" y="774895"/>
                    <a:pt x="717840" y="771659"/>
                    <a:pt x="740697" y="762961"/>
                  </a:cubicBezTo>
                  <a:cubicBezTo>
                    <a:pt x="760519" y="755477"/>
                    <a:pt x="779937" y="747184"/>
                    <a:pt x="794703" y="731407"/>
                  </a:cubicBezTo>
                  <a:cubicBezTo>
                    <a:pt x="809671" y="715428"/>
                    <a:pt x="811289" y="697628"/>
                    <a:pt x="797332" y="680840"/>
                  </a:cubicBezTo>
                  <a:cubicBezTo>
                    <a:pt x="789242" y="671131"/>
                    <a:pt x="779330" y="662231"/>
                    <a:pt x="768812" y="654949"/>
                  </a:cubicBezTo>
                  <a:cubicBezTo>
                    <a:pt x="716627" y="619552"/>
                    <a:pt x="656350" y="608023"/>
                    <a:pt x="595265" y="600943"/>
                  </a:cubicBezTo>
                  <a:cubicBezTo>
                    <a:pt x="571802" y="598111"/>
                    <a:pt x="548136" y="597504"/>
                    <a:pt x="524673" y="595482"/>
                  </a:cubicBezTo>
                  <a:cubicBezTo>
                    <a:pt x="519009" y="595077"/>
                    <a:pt x="516177" y="596493"/>
                    <a:pt x="514559" y="602157"/>
                  </a:cubicBezTo>
                  <a:cubicBezTo>
                    <a:pt x="507682" y="626429"/>
                    <a:pt x="505053" y="651308"/>
                    <a:pt x="503637" y="676187"/>
                  </a:cubicBezTo>
                  <a:cubicBezTo>
                    <a:pt x="503435" y="680435"/>
                    <a:pt x="503030" y="684480"/>
                    <a:pt x="502625" y="688728"/>
                  </a:cubicBezTo>
                  <a:cubicBezTo>
                    <a:pt x="486646" y="661826"/>
                    <a:pt x="476128" y="633711"/>
                    <a:pt x="473701" y="603168"/>
                  </a:cubicBezTo>
                  <a:cubicBezTo>
                    <a:pt x="473094" y="596291"/>
                    <a:pt x="470869" y="594875"/>
                    <a:pt x="464599" y="595280"/>
                  </a:cubicBezTo>
                  <a:cubicBezTo>
                    <a:pt x="419695" y="597504"/>
                    <a:pt x="374993" y="600741"/>
                    <a:pt x="330494" y="607416"/>
                  </a:cubicBezTo>
                  <a:cubicBezTo>
                    <a:pt x="287410" y="614091"/>
                    <a:pt x="244934" y="622990"/>
                    <a:pt x="203266" y="635936"/>
                  </a:cubicBezTo>
                  <a:cubicBezTo>
                    <a:pt x="191939" y="639374"/>
                    <a:pt x="181017" y="643217"/>
                    <a:pt x="169690" y="647061"/>
                  </a:cubicBezTo>
                  <a:cubicBezTo>
                    <a:pt x="170701" y="645038"/>
                    <a:pt x="172319" y="644229"/>
                    <a:pt x="173937" y="643420"/>
                  </a:cubicBezTo>
                  <a:cubicBezTo>
                    <a:pt x="251609" y="600741"/>
                    <a:pt x="335955" y="583143"/>
                    <a:pt x="423336" y="576468"/>
                  </a:cubicBezTo>
                  <a:cubicBezTo>
                    <a:pt x="437495" y="575457"/>
                    <a:pt x="451856" y="575255"/>
                    <a:pt x="466217" y="574243"/>
                  </a:cubicBezTo>
                  <a:cubicBezTo>
                    <a:pt x="468644" y="574041"/>
                    <a:pt x="472689" y="572625"/>
                    <a:pt x="472892" y="571007"/>
                  </a:cubicBezTo>
                  <a:cubicBezTo>
                    <a:pt x="475724" y="558871"/>
                    <a:pt x="477746" y="546330"/>
                    <a:pt x="479971" y="533587"/>
                  </a:cubicBezTo>
                  <a:close/>
                </a:path>
              </a:pathLst>
            </a:custGeom>
            <a:grpFill/>
            <a:ln w="201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B6E55B8-4A9A-4614-A37F-D8213E71BB33}"/>
                </a:ext>
              </a:extLst>
            </p:cNvPr>
            <p:cNvSpPr/>
            <p:nvPr/>
          </p:nvSpPr>
          <p:spPr>
            <a:xfrm>
              <a:off x="9646532" y="1158426"/>
              <a:ext cx="325654" cy="501629"/>
            </a:xfrm>
            <a:custGeom>
              <a:avLst/>
              <a:gdLst>
                <a:gd name="connsiteX0" fmla="*/ 0 w 325654"/>
                <a:gd name="connsiteY0" fmla="*/ 502589 h 501628"/>
                <a:gd name="connsiteX1" fmla="*/ 85560 w 325654"/>
                <a:gd name="connsiteY1" fmla="*/ 426536 h 501628"/>
                <a:gd name="connsiteX2" fmla="*/ 179818 w 325654"/>
                <a:gd name="connsiteY2" fmla="*/ 314478 h 501628"/>
                <a:gd name="connsiteX3" fmla="*/ 204495 w 325654"/>
                <a:gd name="connsiteY3" fmla="*/ 239841 h 501628"/>
                <a:gd name="connsiteX4" fmla="*/ 182852 w 325654"/>
                <a:gd name="connsiteY4" fmla="*/ 164394 h 501628"/>
                <a:gd name="connsiteX5" fmla="*/ 135723 w 325654"/>
                <a:gd name="connsiteY5" fmla="*/ 116456 h 501628"/>
                <a:gd name="connsiteX6" fmla="*/ 116507 w 325654"/>
                <a:gd name="connsiteY6" fmla="*/ 100073 h 501628"/>
                <a:gd name="connsiteX7" fmla="*/ 144016 w 325654"/>
                <a:gd name="connsiteY7" fmla="*/ 3388 h 501628"/>
                <a:gd name="connsiteX8" fmla="*/ 211776 w 325654"/>
                <a:gd name="connsiteY8" fmla="*/ 9658 h 501628"/>
                <a:gd name="connsiteX9" fmla="*/ 292886 w 325654"/>
                <a:gd name="connsiteY9" fmla="*/ 70946 h 501628"/>
                <a:gd name="connsiteX10" fmla="*/ 313316 w 325654"/>
                <a:gd name="connsiteY10" fmla="*/ 228918 h 501628"/>
                <a:gd name="connsiteX11" fmla="*/ 237667 w 325654"/>
                <a:gd name="connsiteY11" fmla="*/ 338751 h 501628"/>
                <a:gd name="connsiteX12" fmla="*/ 79897 w 325654"/>
                <a:gd name="connsiteY12" fmla="*/ 458697 h 501628"/>
                <a:gd name="connsiteX13" fmla="*/ 405 w 325654"/>
                <a:gd name="connsiteY13" fmla="*/ 503398 h 501628"/>
                <a:gd name="connsiteX14" fmla="*/ 0 w 325654"/>
                <a:gd name="connsiteY14" fmla="*/ 502589 h 50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654" h="501628">
                  <a:moveTo>
                    <a:pt x="0" y="502589"/>
                  </a:moveTo>
                  <a:cubicBezTo>
                    <a:pt x="28520" y="477305"/>
                    <a:pt x="57647" y="452426"/>
                    <a:pt x="85560" y="426536"/>
                  </a:cubicBezTo>
                  <a:cubicBezTo>
                    <a:pt x="121564" y="393161"/>
                    <a:pt x="155141" y="357562"/>
                    <a:pt x="179818" y="314478"/>
                  </a:cubicBezTo>
                  <a:cubicBezTo>
                    <a:pt x="193168" y="291217"/>
                    <a:pt x="202674" y="266743"/>
                    <a:pt x="204495" y="239841"/>
                  </a:cubicBezTo>
                  <a:cubicBezTo>
                    <a:pt x="206315" y="212130"/>
                    <a:pt x="198224" y="187049"/>
                    <a:pt x="182852" y="164394"/>
                  </a:cubicBezTo>
                  <a:cubicBezTo>
                    <a:pt x="170109" y="145583"/>
                    <a:pt x="153725" y="130211"/>
                    <a:pt x="135723" y="116456"/>
                  </a:cubicBezTo>
                  <a:cubicBezTo>
                    <a:pt x="129048" y="111400"/>
                    <a:pt x="122373" y="106141"/>
                    <a:pt x="116507" y="100073"/>
                  </a:cubicBezTo>
                  <a:cubicBezTo>
                    <a:pt x="83335" y="65080"/>
                    <a:pt x="97494" y="16131"/>
                    <a:pt x="144016" y="3388"/>
                  </a:cubicBezTo>
                  <a:cubicBezTo>
                    <a:pt x="167277" y="-2883"/>
                    <a:pt x="190134" y="-253"/>
                    <a:pt x="211776" y="9658"/>
                  </a:cubicBezTo>
                  <a:cubicBezTo>
                    <a:pt x="243330" y="23817"/>
                    <a:pt x="271041" y="43842"/>
                    <a:pt x="292886" y="70946"/>
                  </a:cubicBezTo>
                  <a:cubicBezTo>
                    <a:pt x="331722" y="119288"/>
                    <a:pt x="335565" y="172687"/>
                    <a:pt x="313316" y="228918"/>
                  </a:cubicBezTo>
                  <a:cubicBezTo>
                    <a:pt x="296527" y="271193"/>
                    <a:pt x="268614" y="306185"/>
                    <a:pt x="237667" y="338751"/>
                  </a:cubicBezTo>
                  <a:cubicBezTo>
                    <a:pt x="191549" y="387296"/>
                    <a:pt x="137543" y="425524"/>
                    <a:pt x="79897" y="458697"/>
                  </a:cubicBezTo>
                  <a:cubicBezTo>
                    <a:pt x="53601" y="473867"/>
                    <a:pt x="26902" y="488633"/>
                    <a:pt x="405" y="503398"/>
                  </a:cubicBezTo>
                  <a:cubicBezTo>
                    <a:pt x="405" y="503196"/>
                    <a:pt x="202" y="502994"/>
                    <a:pt x="0" y="502589"/>
                  </a:cubicBezTo>
                  <a:close/>
                </a:path>
              </a:pathLst>
            </a:custGeom>
            <a:grpFill/>
            <a:ln w="201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6568354-1480-4B3E-8405-C25EE292FAAF}"/>
                </a:ext>
              </a:extLst>
            </p:cNvPr>
            <p:cNvSpPr/>
            <p:nvPr/>
          </p:nvSpPr>
          <p:spPr>
            <a:xfrm>
              <a:off x="9287796" y="296706"/>
              <a:ext cx="258905" cy="404539"/>
            </a:xfrm>
            <a:custGeom>
              <a:avLst/>
              <a:gdLst>
                <a:gd name="connsiteX0" fmla="*/ 217754 w 258905"/>
                <a:gd name="connsiteY0" fmla="*/ 0 h 404539"/>
                <a:gd name="connsiteX1" fmla="*/ 260028 w 258905"/>
                <a:gd name="connsiteY1" fmla="*/ 95067 h 404539"/>
                <a:gd name="connsiteX2" fmla="*/ 241217 w 258905"/>
                <a:gd name="connsiteY2" fmla="*/ 157164 h 404539"/>
                <a:gd name="connsiteX3" fmla="*/ 181750 w 258905"/>
                <a:gd name="connsiteY3" fmla="*/ 212181 h 404539"/>
                <a:gd name="connsiteX4" fmla="*/ 81020 w 258905"/>
                <a:gd name="connsiteY4" fmla="*/ 280143 h 404539"/>
                <a:gd name="connsiteX5" fmla="*/ 34700 w 258905"/>
                <a:gd name="connsiteY5" fmla="*/ 329497 h 404539"/>
                <a:gd name="connsiteX6" fmla="*/ 18721 w 258905"/>
                <a:gd name="connsiteY6" fmla="*/ 386335 h 404539"/>
                <a:gd name="connsiteX7" fmla="*/ 17305 w 258905"/>
                <a:gd name="connsiteY7" fmla="*/ 404944 h 404539"/>
                <a:gd name="connsiteX8" fmla="*/ 1123 w 258905"/>
                <a:gd name="connsiteY8" fmla="*/ 359433 h 404539"/>
                <a:gd name="connsiteX9" fmla="*/ 34902 w 258905"/>
                <a:gd name="connsiteY9" fmla="*/ 263355 h 404539"/>
                <a:gd name="connsiteX10" fmla="*/ 124710 w 258905"/>
                <a:gd name="connsiteY10" fmla="*/ 195392 h 404539"/>
                <a:gd name="connsiteX11" fmla="*/ 190852 w 258905"/>
                <a:gd name="connsiteY11" fmla="*/ 151702 h 404539"/>
                <a:gd name="connsiteX12" fmla="*/ 228474 w 258905"/>
                <a:gd name="connsiteY12" fmla="*/ 93853 h 404539"/>
                <a:gd name="connsiteX13" fmla="*/ 225845 w 258905"/>
                <a:gd name="connsiteY13" fmla="*/ 32565 h 404539"/>
                <a:gd name="connsiteX14" fmla="*/ 217754 w 258905"/>
                <a:gd name="connsiteY14" fmla="*/ 0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905" h="404539">
                  <a:moveTo>
                    <a:pt x="217754" y="0"/>
                  </a:moveTo>
                  <a:cubicBezTo>
                    <a:pt x="240408" y="29329"/>
                    <a:pt x="258410" y="58658"/>
                    <a:pt x="260028" y="95067"/>
                  </a:cubicBezTo>
                  <a:cubicBezTo>
                    <a:pt x="261040" y="117721"/>
                    <a:pt x="253960" y="138352"/>
                    <a:pt x="241217" y="157164"/>
                  </a:cubicBezTo>
                  <a:cubicBezTo>
                    <a:pt x="225642" y="180020"/>
                    <a:pt x="204606" y="197011"/>
                    <a:pt x="181750" y="212181"/>
                  </a:cubicBezTo>
                  <a:cubicBezTo>
                    <a:pt x="147971" y="234633"/>
                    <a:pt x="113990" y="256680"/>
                    <a:pt x="81020" y="280143"/>
                  </a:cubicBezTo>
                  <a:cubicBezTo>
                    <a:pt x="62411" y="293291"/>
                    <a:pt x="46431" y="309675"/>
                    <a:pt x="34700" y="329497"/>
                  </a:cubicBezTo>
                  <a:cubicBezTo>
                    <a:pt x="24384" y="347095"/>
                    <a:pt x="20339" y="366310"/>
                    <a:pt x="18721" y="386335"/>
                  </a:cubicBezTo>
                  <a:cubicBezTo>
                    <a:pt x="18316" y="391796"/>
                    <a:pt x="17911" y="397460"/>
                    <a:pt x="17305" y="404944"/>
                  </a:cubicBezTo>
                  <a:cubicBezTo>
                    <a:pt x="8607" y="389571"/>
                    <a:pt x="3550" y="375008"/>
                    <a:pt x="1123" y="359433"/>
                  </a:cubicBezTo>
                  <a:cubicBezTo>
                    <a:pt x="-4338" y="321609"/>
                    <a:pt x="10630" y="290661"/>
                    <a:pt x="34902" y="263355"/>
                  </a:cubicBezTo>
                  <a:cubicBezTo>
                    <a:pt x="60388" y="234835"/>
                    <a:pt x="91740" y="213799"/>
                    <a:pt x="124710" y="195392"/>
                  </a:cubicBezTo>
                  <a:cubicBezTo>
                    <a:pt x="147769" y="182447"/>
                    <a:pt x="170827" y="169300"/>
                    <a:pt x="190852" y="151702"/>
                  </a:cubicBezTo>
                  <a:cubicBezTo>
                    <a:pt x="208854" y="135925"/>
                    <a:pt x="223013" y="117721"/>
                    <a:pt x="228474" y="93853"/>
                  </a:cubicBezTo>
                  <a:cubicBezTo>
                    <a:pt x="233126" y="73222"/>
                    <a:pt x="230295" y="52792"/>
                    <a:pt x="225845" y="32565"/>
                  </a:cubicBezTo>
                  <a:cubicBezTo>
                    <a:pt x="223215" y="22452"/>
                    <a:pt x="220586" y="12338"/>
                    <a:pt x="217754" y="0"/>
                  </a:cubicBezTo>
                  <a:close/>
                </a:path>
              </a:pathLst>
            </a:custGeom>
            <a:grpFill/>
            <a:ln w="201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65A9ADD-D394-4D02-9F1C-1E8007D600D7}"/>
                </a:ext>
              </a:extLst>
            </p:cNvPr>
            <p:cNvSpPr/>
            <p:nvPr/>
          </p:nvSpPr>
          <p:spPr>
            <a:xfrm>
              <a:off x="9319451" y="228137"/>
              <a:ext cx="151702" cy="230587"/>
            </a:xfrm>
            <a:custGeom>
              <a:avLst/>
              <a:gdLst>
                <a:gd name="connsiteX0" fmla="*/ 128857 w 151702"/>
                <a:gd name="connsiteY0" fmla="*/ 0 h 230587"/>
                <a:gd name="connsiteX1" fmla="*/ 152522 w 151702"/>
                <a:gd name="connsiteY1" fmla="*/ 47736 h 230587"/>
                <a:gd name="connsiteX2" fmla="*/ 138363 w 151702"/>
                <a:gd name="connsiteY2" fmla="*/ 94055 h 230587"/>
                <a:gd name="connsiteX3" fmla="*/ 97909 w 151702"/>
                <a:gd name="connsiteY3" fmla="*/ 127632 h 230587"/>
                <a:gd name="connsiteX4" fmla="*/ 43701 w 151702"/>
                <a:gd name="connsiteY4" fmla="*/ 165052 h 230587"/>
                <a:gd name="connsiteX5" fmla="*/ 10731 w 151702"/>
                <a:gd name="connsiteY5" fmla="*/ 228565 h 230587"/>
                <a:gd name="connsiteX6" fmla="*/ 10124 w 151702"/>
                <a:gd name="connsiteY6" fmla="*/ 231801 h 230587"/>
                <a:gd name="connsiteX7" fmla="*/ 7697 w 151702"/>
                <a:gd name="connsiteY7" fmla="*/ 232408 h 230587"/>
                <a:gd name="connsiteX8" fmla="*/ 618 w 151702"/>
                <a:gd name="connsiteY8" fmla="*/ 207731 h 230587"/>
                <a:gd name="connsiteX9" fmla="*/ 12956 w 151702"/>
                <a:gd name="connsiteY9" fmla="*/ 161411 h 230587"/>
                <a:gd name="connsiteX10" fmla="*/ 56039 w 151702"/>
                <a:gd name="connsiteY10" fmla="*/ 122575 h 230587"/>
                <a:gd name="connsiteX11" fmla="*/ 103168 w 151702"/>
                <a:gd name="connsiteY11" fmla="*/ 93246 h 230587"/>
                <a:gd name="connsiteX12" fmla="*/ 134318 w 151702"/>
                <a:gd name="connsiteY12" fmla="*/ 50163 h 230587"/>
                <a:gd name="connsiteX13" fmla="*/ 132093 w 151702"/>
                <a:gd name="connsiteY13" fmla="*/ 12743 h 230587"/>
                <a:gd name="connsiteX14" fmla="*/ 128857 w 151702"/>
                <a:gd name="connsiteY14" fmla="*/ 0 h 2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702" h="230587">
                  <a:moveTo>
                    <a:pt x="128857" y="0"/>
                  </a:moveTo>
                  <a:cubicBezTo>
                    <a:pt x="140993" y="13957"/>
                    <a:pt x="150095" y="29329"/>
                    <a:pt x="152522" y="47736"/>
                  </a:cubicBezTo>
                  <a:cubicBezTo>
                    <a:pt x="154747" y="65333"/>
                    <a:pt x="149083" y="80503"/>
                    <a:pt x="138363" y="94055"/>
                  </a:cubicBezTo>
                  <a:cubicBezTo>
                    <a:pt x="127238" y="108214"/>
                    <a:pt x="112675" y="117923"/>
                    <a:pt x="97909" y="127632"/>
                  </a:cubicBezTo>
                  <a:cubicBezTo>
                    <a:pt x="79503" y="139768"/>
                    <a:pt x="61298" y="152107"/>
                    <a:pt x="43701" y="165052"/>
                  </a:cubicBezTo>
                  <a:cubicBezTo>
                    <a:pt x="22665" y="180627"/>
                    <a:pt x="10731" y="201663"/>
                    <a:pt x="10731" y="228565"/>
                  </a:cubicBezTo>
                  <a:cubicBezTo>
                    <a:pt x="10731" y="229576"/>
                    <a:pt x="10326" y="230790"/>
                    <a:pt x="10124" y="231801"/>
                  </a:cubicBezTo>
                  <a:cubicBezTo>
                    <a:pt x="9315" y="232003"/>
                    <a:pt x="8506" y="232206"/>
                    <a:pt x="7697" y="232408"/>
                  </a:cubicBezTo>
                  <a:cubicBezTo>
                    <a:pt x="5270" y="224115"/>
                    <a:pt x="1831" y="216226"/>
                    <a:pt x="618" y="207731"/>
                  </a:cubicBezTo>
                  <a:cubicBezTo>
                    <a:pt x="-1810" y="190740"/>
                    <a:pt x="3045" y="175368"/>
                    <a:pt x="12956" y="161411"/>
                  </a:cubicBezTo>
                  <a:cubicBezTo>
                    <a:pt x="24485" y="145230"/>
                    <a:pt x="39453" y="133093"/>
                    <a:pt x="56039" y="122575"/>
                  </a:cubicBezTo>
                  <a:cubicBezTo>
                    <a:pt x="71614" y="112664"/>
                    <a:pt x="87796" y="103764"/>
                    <a:pt x="103168" y="93246"/>
                  </a:cubicBezTo>
                  <a:cubicBezTo>
                    <a:pt x="118541" y="82728"/>
                    <a:pt x="132093" y="69581"/>
                    <a:pt x="134318" y="50163"/>
                  </a:cubicBezTo>
                  <a:cubicBezTo>
                    <a:pt x="135734" y="37824"/>
                    <a:pt x="133104" y="25284"/>
                    <a:pt x="132093" y="12743"/>
                  </a:cubicBezTo>
                  <a:cubicBezTo>
                    <a:pt x="131486" y="8495"/>
                    <a:pt x="129868" y="4248"/>
                    <a:pt x="128857" y="0"/>
                  </a:cubicBezTo>
                  <a:close/>
                </a:path>
              </a:pathLst>
            </a:custGeom>
            <a:grpFill/>
            <a:ln w="2014" cap="flat">
              <a:noFill/>
              <a:prstDash val="solid"/>
              <a:miter/>
            </a:ln>
          </p:spPr>
          <p:txBody>
            <a:bodyPr rtlCol="0" anchor="ctr"/>
            <a:lstStyle/>
            <a:p>
              <a:endParaRPr lang="en-US"/>
            </a:p>
          </p:txBody>
        </p:sp>
      </p:grpSp>
    </p:spTree>
    <p:extLst>
      <p:ext uri="{BB962C8B-B14F-4D97-AF65-F5344CB8AC3E}">
        <p14:creationId xmlns:p14="http://schemas.microsoft.com/office/powerpoint/2010/main" val="1076439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0F55C17-E3E9-4026-865D-42F3EBF96D2C}"/>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l="3340" r="3340"/>
          <a:stretch>
            <a:fillRect/>
          </a:stretch>
        </p:blipFill>
        <p:spPr>
          <a:xfrm>
            <a:off x="7689433" y="410868"/>
            <a:ext cx="4454525" cy="3068637"/>
          </a:xfrm>
        </p:spPr>
      </p:pic>
      <p:cxnSp>
        <p:nvCxnSpPr>
          <p:cNvPr id="7" name="Straight Connector 6">
            <a:extLst>
              <a:ext uri="{FF2B5EF4-FFF2-40B4-BE49-F238E27FC236}">
                <a16:creationId xmlns:a16="http://schemas.microsoft.com/office/drawing/2014/main" id="{4969641D-AE9F-45AE-BDD1-EA8DEB932396}"/>
              </a:ext>
            </a:extLst>
          </p:cNvPr>
          <p:cNvCxnSpPr>
            <a:cxnSpLocks/>
          </p:cNvCxnSpPr>
          <p:nvPr/>
        </p:nvCxnSpPr>
        <p:spPr>
          <a:xfrm>
            <a:off x="8828715" y="308351"/>
            <a:ext cx="319087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6" name="Rectangle 3">
            <a:extLst>
              <a:ext uri="{FF2B5EF4-FFF2-40B4-BE49-F238E27FC236}">
                <a16:creationId xmlns:a16="http://schemas.microsoft.com/office/drawing/2014/main" id="{7FD99F7B-09F6-4C5C-BEC7-2B4FBC7F2A8D}"/>
              </a:ext>
            </a:extLst>
          </p:cNvPr>
          <p:cNvSpPr>
            <a:spLocks noChangeArrowheads="1"/>
          </p:cNvSpPr>
          <p:nvPr/>
        </p:nvSpPr>
        <p:spPr bwMode="auto">
          <a:xfrm>
            <a:off x="142694" y="860648"/>
            <a:ext cx="7424603" cy="263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n-US" sz="1400"/>
              <a:t>Menurut data Kementerian Perhubungan, kemacetan di kota besar seperti Jakarta, Surabaya, dan Bandung menyebabkan kerugian ekonomi hingga Rp 65 triliun per tahun di Jakarta dan Rp 15 triliun per tahun di kota-kota metropolitan lainnya. Hal ini disebabkan rendahnya pangsa penggunaan transportasi umum, yang masih di bawah 20%.</a:t>
            </a:r>
            <a:br>
              <a:rPr lang="en-US" sz="1400"/>
            </a:br>
            <a:endParaRPr lang="en-US" sz="1400"/>
          </a:p>
          <a:p>
            <a:pPr algn="just">
              <a:lnSpc>
                <a:spcPct val="150000"/>
              </a:lnSpc>
            </a:pPr>
            <a:r>
              <a:rPr lang="en-US" sz="1400"/>
              <a:t>Infrastruktur angkutan massal di kota besar belum memadai untuk memenuhi kebutuhan mobilitas harian masyarakat, menyebabkan penumpukan kendaraan di jalan dan waktu perjalanan yang lebih lama.</a:t>
            </a:r>
          </a:p>
        </p:txBody>
      </p:sp>
      <p:sp>
        <p:nvSpPr>
          <p:cNvPr id="49" name="Rectangle 3">
            <a:extLst>
              <a:ext uri="{FF2B5EF4-FFF2-40B4-BE49-F238E27FC236}">
                <a16:creationId xmlns:a16="http://schemas.microsoft.com/office/drawing/2014/main" id="{0ACED50E-02CD-4CFB-9F7D-8F961AF0B561}"/>
              </a:ext>
            </a:extLst>
          </p:cNvPr>
          <p:cNvSpPr>
            <a:spLocks noChangeArrowheads="1"/>
          </p:cNvSpPr>
          <p:nvPr/>
        </p:nvSpPr>
        <p:spPr bwMode="auto">
          <a:xfrm>
            <a:off x="142694" y="4726976"/>
            <a:ext cx="76404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1200" b="1" i="1"/>
              <a:t>Sumber</a:t>
            </a:r>
            <a:r>
              <a:rPr lang="en-US" sz="1200" i="1"/>
              <a:t> : Kementerian Perhubungan Republik Indonesia. (n.d.). Kolaborasi penyelenggaraan angkutan massal perkotaan mengurai kemacetan kota padat penduduk </a:t>
            </a:r>
          </a:p>
          <a:p>
            <a:pPr algn="just" defTabSz="914400" eaLnBrk="0" fontAlgn="base" hangingPunct="0">
              <a:spcBef>
                <a:spcPct val="0"/>
              </a:spcBef>
              <a:spcAft>
                <a:spcPct val="0"/>
              </a:spcAft>
            </a:pPr>
            <a:r>
              <a:rPr lang="en-US" sz="1200" i="1">
                <a:solidFill>
                  <a:srgbClr val="0070C0"/>
                </a:solidFill>
                <a:hlinkClick r:id="rId3">
                  <a:extLst>
                    <a:ext uri="{A12FA001-AC4F-418D-AE19-62706E023703}">
                      <ahyp:hlinkClr xmlns:ahyp="http://schemas.microsoft.com/office/drawing/2018/hyperlinkcolor" val="tx"/>
                    </a:ext>
                  </a:extLst>
                </a:hlinkClick>
              </a:rPr>
              <a:t>https://dephub.go.id/post/read/kolaborasi-penyelenggaraan-angkutan-massal-perkotaan-mengurai-kemacetan-kota-padat-penduduk</a:t>
            </a:r>
            <a:r>
              <a:rPr lang="en-US" sz="1200" i="1">
                <a:solidFill>
                  <a:srgbClr val="0070C0"/>
                </a:solidFill>
              </a:rPr>
              <a:t> )</a:t>
            </a:r>
            <a:endParaRPr lang="en-US" altLang="en-US" sz="1200" i="1">
              <a:solidFill>
                <a:srgbClr val="0070C0"/>
              </a:solidFill>
            </a:endParaRPr>
          </a:p>
        </p:txBody>
      </p:sp>
      <p:sp>
        <p:nvSpPr>
          <p:cNvPr id="12" name="TextBox 11">
            <a:extLst>
              <a:ext uri="{FF2B5EF4-FFF2-40B4-BE49-F238E27FC236}">
                <a16:creationId xmlns:a16="http://schemas.microsoft.com/office/drawing/2014/main" id="{9E37EB31-CE90-4D21-8ACD-E190541EAAF4}"/>
              </a:ext>
            </a:extLst>
          </p:cNvPr>
          <p:cNvSpPr txBox="1"/>
          <p:nvPr/>
        </p:nvSpPr>
        <p:spPr>
          <a:xfrm>
            <a:off x="10486243" y="5855902"/>
            <a:ext cx="1500620" cy="492443"/>
          </a:xfrm>
          <a:prstGeom prst="rect">
            <a:avLst/>
          </a:prstGeom>
          <a:noFill/>
        </p:spPr>
        <p:txBody>
          <a:bodyPr wrap="square">
            <a:spAutoFit/>
          </a:bodyPr>
          <a:lstStyle/>
          <a:p>
            <a:r>
              <a:rPr lang="en-US" sz="1300" b="1" i="1">
                <a:latin typeface="Times New Roman" panose="02020603050405020304" pitchFamily="18" charset="0"/>
                <a:cs typeface="Times New Roman" panose="02020603050405020304" pitchFamily="18" charset="0"/>
              </a:rPr>
              <a:t>“The Material Has to Be Created.” </a:t>
            </a:r>
          </a:p>
        </p:txBody>
      </p:sp>
      <p:sp>
        <p:nvSpPr>
          <p:cNvPr id="14" name="TextBox 13">
            <a:extLst>
              <a:ext uri="{FF2B5EF4-FFF2-40B4-BE49-F238E27FC236}">
                <a16:creationId xmlns:a16="http://schemas.microsoft.com/office/drawing/2014/main" id="{04AA3D1F-62F4-4F45-8341-898D488358E6}"/>
              </a:ext>
            </a:extLst>
          </p:cNvPr>
          <p:cNvSpPr txBox="1"/>
          <p:nvPr/>
        </p:nvSpPr>
        <p:spPr>
          <a:xfrm>
            <a:off x="10481225" y="6338214"/>
            <a:ext cx="2091858" cy="261610"/>
          </a:xfrm>
          <a:prstGeom prst="rect">
            <a:avLst/>
          </a:prstGeom>
          <a:noFill/>
        </p:spPr>
        <p:txBody>
          <a:bodyPr wrap="square">
            <a:spAutoFit/>
          </a:bodyPr>
          <a:lstStyle/>
          <a:p>
            <a:r>
              <a:rPr lang="en-US" sz="1100" i="1">
                <a:latin typeface="var(--global-heading-font-family)"/>
                <a:cs typeface="Arial" pitchFamily="34" charset="0"/>
              </a:rPr>
              <a:t>Florance Nightingale</a:t>
            </a:r>
          </a:p>
        </p:txBody>
      </p:sp>
      <p:grpSp>
        <p:nvGrpSpPr>
          <p:cNvPr id="17" name="Graphic 98">
            <a:extLst>
              <a:ext uri="{FF2B5EF4-FFF2-40B4-BE49-F238E27FC236}">
                <a16:creationId xmlns:a16="http://schemas.microsoft.com/office/drawing/2014/main" id="{B4822ED7-FFE9-4E0C-8541-86E070C29695}"/>
              </a:ext>
            </a:extLst>
          </p:cNvPr>
          <p:cNvGrpSpPr/>
          <p:nvPr/>
        </p:nvGrpSpPr>
        <p:grpSpPr>
          <a:xfrm>
            <a:off x="10815382" y="5428648"/>
            <a:ext cx="1193161" cy="1410185"/>
            <a:chOff x="8465277" y="228137"/>
            <a:chExt cx="1519045" cy="1795345"/>
          </a:xfrm>
          <a:solidFill>
            <a:schemeClr val="accent1"/>
          </a:solidFill>
        </p:grpSpPr>
        <p:sp>
          <p:nvSpPr>
            <p:cNvPr id="18" name="Freeform: Shape 17">
              <a:extLst>
                <a:ext uri="{FF2B5EF4-FFF2-40B4-BE49-F238E27FC236}">
                  <a16:creationId xmlns:a16="http://schemas.microsoft.com/office/drawing/2014/main" id="{7B4B7948-18B0-493C-AF97-EB99305E9B1A}"/>
                </a:ext>
              </a:extLst>
            </p:cNvPr>
            <p:cNvSpPr/>
            <p:nvPr/>
          </p:nvSpPr>
          <p:spPr>
            <a:xfrm>
              <a:off x="8465277" y="1643215"/>
              <a:ext cx="1519045" cy="380267"/>
            </a:xfrm>
            <a:custGeom>
              <a:avLst/>
              <a:gdLst>
                <a:gd name="connsiteX0" fmla="*/ 0 w 1519045"/>
                <a:gd name="connsiteY0" fmla="*/ 143005 h 380266"/>
                <a:gd name="connsiteX1" fmla="*/ 4045 w 1519045"/>
                <a:gd name="connsiteY1" fmla="*/ 126823 h 380266"/>
                <a:gd name="connsiteX2" fmla="*/ 47129 w 1519045"/>
                <a:gd name="connsiteY2" fmla="*/ 65535 h 380266"/>
                <a:gd name="connsiteX3" fmla="*/ 164648 w 1519045"/>
                <a:gd name="connsiteY3" fmla="*/ 2630 h 380266"/>
                <a:gd name="connsiteX4" fmla="*/ 172536 w 1519045"/>
                <a:gd name="connsiteY4" fmla="*/ 0 h 380266"/>
                <a:gd name="connsiteX5" fmla="*/ 172536 w 1519045"/>
                <a:gd name="connsiteY5" fmla="*/ 0 h 380266"/>
                <a:gd name="connsiteX6" fmla="*/ 123182 w 1519045"/>
                <a:gd name="connsiteY6" fmla="*/ 25081 h 380266"/>
                <a:gd name="connsiteX7" fmla="*/ 65333 w 1519045"/>
                <a:gd name="connsiteY7" fmla="*/ 73626 h 380266"/>
                <a:gd name="connsiteX8" fmla="*/ 44702 w 1519045"/>
                <a:gd name="connsiteY8" fmla="*/ 124194 h 380266"/>
                <a:gd name="connsiteX9" fmla="*/ 67356 w 1519045"/>
                <a:gd name="connsiteY9" fmla="*/ 182245 h 380266"/>
                <a:gd name="connsiteX10" fmla="*/ 150286 w 1519045"/>
                <a:gd name="connsiteY10" fmla="*/ 236251 h 380266"/>
                <a:gd name="connsiteX11" fmla="*/ 302798 w 1519045"/>
                <a:gd name="connsiteY11" fmla="*/ 283987 h 380266"/>
                <a:gd name="connsiteX12" fmla="*/ 454702 w 1519045"/>
                <a:gd name="connsiteY12" fmla="*/ 317159 h 380266"/>
                <a:gd name="connsiteX13" fmla="*/ 558871 w 1519045"/>
                <a:gd name="connsiteY13" fmla="*/ 332127 h 380266"/>
                <a:gd name="connsiteX14" fmla="*/ 734037 w 1519045"/>
                <a:gd name="connsiteY14" fmla="*/ 343454 h 380266"/>
                <a:gd name="connsiteX15" fmla="*/ 871782 w 1519045"/>
                <a:gd name="connsiteY15" fmla="*/ 341431 h 380266"/>
                <a:gd name="connsiteX16" fmla="*/ 1008719 w 1519045"/>
                <a:gd name="connsiteY16" fmla="*/ 329295 h 380266"/>
                <a:gd name="connsiteX17" fmla="*/ 1214832 w 1519045"/>
                <a:gd name="connsiteY17" fmla="*/ 295921 h 380266"/>
                <a:gd name="connsiteX18" fmla="*/ 1388784 w 1519045"/>
                <a:gd name="connsiteY18" fmla="*/ 244949 h 380266"/>
                <a:gd name="connsiteX19" fmla="*/ 1469287 w 1519045"/>
                <a:gd name="connsiteY19" fmla="*/ 193168 h 380266"/>
                <a:gd name="connsiteX20" fmla="*/ 1497402 w 1519045"/>
                <a:gd name="connsiteY20" fmla="*/ 123789 h 380266"/>
                <a:gd name="connsiteX21" fmla="*/ 1484862 w 1519045"/>
                <a:gd name="connsiteY21" fmla="*/ 83133 h 380266"/>
                <a:gd name="connsiteX22" fmla="*/ 1481625 w 1519045"/>
                <a:gd name="connsiteY22" fmla="*/ 76256 h 380266"/>
                <a:gd name="connsiteX23" fmla="*/ 1519652 w 1519045"/>
                <a:gd name="connsiteY23" fmla="*/ 144825 h 380266"/>
                <a:gd name="connsiteX24" fmla="*/ 1505089 w 1519045"/>
                <a:gd name="connsiteY24" fmla="*/ 197011 h 380266"/>
                <a:gd name="connsiteX25" fmla="*/ 1454319 w 1519045"/>
                <a:gd name="connsiteY25" fmla="*/ 243937 h 380266"/>
                <a:gd name="connsiteX26" fmla="*/ 1341655 w 1519045"/>
                <a:gd name="connsiteY26" fmla="*/ 297336 h 380266"/>
                <a:gd name="connsiteX27" fmla="*/ 1123608 w 1519045"/>
                <a:gd name="connsiteY27" fmla="*/ 352152 h 380266"/>
                <a:gd name="connsiteX28" fmla="*/ 1000021 w 1519045"/>
                <a:gd name="connsiteY28" fmla="*/ 368940 h 380266"/>
                <a:gd name="connsiteX29" fmla="*/ 809483 w 1519045"/>
                <a:gd name="connsiteY29" fmla="*/ 380671 h 380266"/>
                <a:gd name="connsiteX30" fmla="*/ 796336 w 1519045"/>
                <a:gd name="connsiteY30" fmla="*/ 382087 h 380266"/>
                <a:gd name="connsiteX31" fmla="*/ 737273 w 1519045"/>
                <a:gd name="connsiteY31" fmla="*/ 382087 h 380266"/>
                <a:gd name="connsiteX32" fmla="*/ 728980 w 1519045"/>
                <a:gd name="connsiteY32" fmla="*/ 380874 h 380266"/>
                <a:gd name="connsiteX33" fmla="*/ 640588 w 1519045"/>
                <a:gd name="connsiteY33" fmla="*/ 377435 h 380266"/>
                <a:gd name="connsiteX34" fmla="*/ 506483 w 1519045"/>
                <a:gd name="connsiteY34" fmla="*/ 366108 h 380266"/>
                <a:gd name="connsiteX35" fmla="*/ 390583 w 1519045"/>
                <a:gd name="connsiteY35" fmla="*/ 349320 h 380266"/>
                <a:gd name="connsiteX36" fmla="*/ 166872 w 1519045"/>
                <a:gd name="connsiteY36" fmla="*/ 291875 h 380266"/>
                <a:gd name="connsiteX37" fmla="*/ 52186 w 1519045"/>
                <a:gd name="connsiteY37" fmla="*/ 233621 h 380266"/>
                <a:gd name="connsiteX38" fmla="*/ 4045 w 1519045"/>
                <a:gd name="connsiteY38" fmla="*/ 170513 h 380266"/>
                <a:gd name="connsiteX39" fmla="*/ 0 w 1519045"/>
                <a:gd name="connsiteY39" fmla="*/ 154332 h 380266"/>
                <a:gd name="connsiteX40" fmla="*/ 0 w 1519045"/>
                <a:gd name="connsiteY40" fmla="*/ 143005 h 3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19045" h="380266">
                  <a:moveTo>
                    <a:pt x="0" y="143005"/>
                  </a:moveTo>
                  <a:cubicBezTo>
                    <a:pt x="1416" y="137543"/>
                    <a:pt x="2427" y="132082"/>
                    <a:pt x="4045" y="126823"/>
                  </a:cubicBezTo>
                  <a:cubicBezTo>
                    <a:pt x="11327" y="101539"/>
                    <a:pt x="27509" y="82324"/>
                    <a:pt x="47129" y="65535"/>
                  </a:cubicBezTo>
                  <a:cubicBezTo>
                    <a:pt x="81717" y="36004"/>
                    <a:pt x="122171" y="17395"/>
                    <a:pt x="164648" y="2630"/>
                  </a:cubicBezTo>
                  <a:cubicBezTo>
                    <a:pt x="167277" y="1618"/>
                    <a:pt x="169907" y="809"/>
                    <a:pt x="172536" y="0"/>
                  </a:cubicBezTo>
                  <a:cubicBezTo>
                    <a:pt x="172738" y="0"/>
                    <a:pt x="172941" y="202"/>
                    <a:pt x="172536" y="0"/>
                  </a:cubicBezTo>
                  <a:cubicBezTo>
                    <a:pt x="156354" y="8091"/>
                    <a:pt x="139364" y="15979"/>
                    <a:pt x="123182" y="25081"/>
                  </a:cubicBezTo>
                  <a:cubicBezTo>
                    <a:pt x="100933" y="37622"/>
                    <a:pt x="81110" y="53197"/>
                    <a:pt x="65333" y="73626"/>
                  </a:cubicBezTo>
                  <a:cubicBezTo>
                    <a:pt x="53804" y="88594"/>
                    <a:pt x="45713" y="104978"/>
                    <a:pt x="44702" y="124194"/>
                  </a:cubicBezTo>
                  <a:cubicBezTo>
                    <a:pt x="43488" y="146848"/>
                    <a:pt x="52792" y="165659"/>
                    <a:pt x="67356" y="182245"/>
                  </a:cubicBezTo>
                  <a:cubicBezTo>
                    <a:pt x="90212" y="207731"/>
                    <a:pt x="119339" y="223508"/>
                    <a:pt x="150286" y="236251"/>
                  </a:cubicBezTo>
                  <a:cubicBezTo>
                    <a:pt x="199842" y="256478"/>
                    <a:pt x="251017" y="271244"/>
                    <a:pt x="302798" y="283987"/>
                  </a:cubicBezTo>
                  <a:cubicBezTo>
                    <a:pt x="353163" y="296325"/>
                    <a:pt x="403933" y="307450"/>
                    <a:pt x="454702" y="317159"/>
                  </a:cubicBezTo>
                  <a:cubicBezTo>
                    <a:pt x="489088" y="323834"/>
                    <a:pt x="524081" y="327677"/>
                    <a:pt x="558871" y="332127"/>
                  </a:cubicBezTo>
                  <a:cubicBezTo>
                    <a:pt x="616923" y="339409"/>
                    <a:pt x="675378" y="343656"/>
                    <a:pt x="734037" y="343454"/>
                  </a:cubicBezTo>
                  <a:cubicBezTo>
                    <a:pt x="779952" y="343454"/>
                    <a:pt x="825867" y="343656"/>
                    <a:pt x="871782" y="341431"/>
                  </a:cubicBezTo>
                  <a:cubicBezTo>
                    <a:pt x="917495" y="339004"/>
                    <a:pt x="963208" y="334149"/>
                    <a:pt x="1008719" y="329295"/>
                  </a:cubicBezTo>
                  <a:cubicBezTo>
                    <a:pt x="1078097" y="322013"/>
                    <a:pt x="1146465" y="309675"/>
                    <a:pt x="1214832" y="295921"/>
                  </a:cubicBezTo>
                  <a:cubicBezTo>
                    <a:pt x="1274299" y="283784"/>
                    <a:pt x="1332957" y="269423"/>
                    <a:pt x="1388784" y="244949"/>
                  </a:cubicBezTo>
                  <a:cubicBezTo>
                    <a:pt x="1418315" y="232003"/>
                    <a:pt x="1446431" y="216631"/>
                    <a:pt x="1469287" y="193168"/>
                  </a:cubicBezTo>
                  <a:cubicBezTo>
                    <a:pt x="1488098" y="173952"/>
                    <a:pt x="1499628" y="151702"/>
                    <a:pt x="1497402" y="123789"/>
                  </a:cubicBezTo>
                  <a:cubicBezTo>
                    <a:pt x="1496391" y="109226"/>
                    <a:pt x="1491537" y="95876"/>
                    <a:pt x="1484862" y="83133"/>
                  </a:cubicBezTo>
                  <a:cubicBezTo>
                    <a:pt x="1483648" y="80908"/>
                    <a:pt x="1482435" y="78683"/>
                    <a:pt x="1481625" y="76256"/>
                  </a:cubicBezTo>
                  <a:cubicBezTo>
                    <a:pt x="1500639" y="95674"/>
                    <a:pt x="1516416" y="116710"/>
                    <a:pt x="1519652" y="144825"/>
                  </a:cubicBezTo>
                  <a:cubicBezTo>
                    <a:pt x="1521877" y="164243"/>
                    <a:pt x="1515607" y="181436"/>
                    <a:pt x="1505089" y="197011"/>
                  </a:cubicBezTo>
                  <a:cubicBezTo>
                    <a:pt x="1491941" y="216631"/>
                    <a:pt x="1473939" y="231194"/>
                    <a:pt x="1454319" y="243937"/>
                  </a:cubicBezTo>
                  <a:cubicBezTo>
                    <a:pt x="1419326" y="266996"/>
                    <a:pt x="1380895" y="283380"/>
                    <a:pt x="1341655" y="297336"/>
                  </a:cubicBezTo>
                  <a:cubicBezTo>
                    <a:pt x="1270658" y="322418"/>
                    <a:pt x="1197841" y="340218"/>
                    <a:pt x="1123608" y="352152"/>
                  </a:cubicBezTo>
                  <a:cubicBezTo>
                    <a:pt x="1082547" y="358826"/>
                    <a:pt x="1041284" y="364085"/>
                    <a:pt x="1000021" y="368940"/>
                  </a:cubicBezTo>
                  <a:cubicBezTo>
                    <a:pt x="936711" y="376424"/>
                    <a:pt x="873198" y="379458"/>
                    <a:pt x="809483" y="380671"/>
                  </a:cubicBezTo>
                  <a:cubicBezTo>
                    <a:pt x="805033" y="380671"/>
                    <a:pt x="800786" y="381481"/>
                    <a:pt x="796336" y="382087"/>
                  </a:cubicBezTo>
                  <a:cubicBezTo>
                    <a:pt x="776716" y="382087"/>
                    <a:pt x="756893" y="382087"/>
                    <a:pt x="737273" y="382087"/>
                  </a:cubicBezTo>
                  <a:cubicBezTo>
                    <a:pt x="734441" y="381683"/>
                    <a:pt x="731812" y="381076"/>
                    <a:pt x="728980" y="380874"/>
                  </a:cubicBezTo>
                  <a:cubicBezTo>
                    <a:pt x="699449" y="379660"/>
                    <a:pt x="669917" y="379458"/>
                    <a:pt x="640588" y="377435"/>
                  </a:cubicBezTo>
                  <a:cubicBezTo>
                    <a:pt x="595887" y="374401"/>
                    <a:pt x="550983" y="370963"/>
                    <a:pt x="506483" y="366108"/>
                  </a:cubicBezTo>
                  <a:cubicBezTo>
                    <a:pt x="467648" y="361860"/>
                    <a:pt x="429216" y="355792"/>
                    <a:pt x="390583" y="349320"/>
                  </a:cubicBezTo>
                  <a:cubicBezTo>
                    <a:pt x="314327" y="336779"/>
                    <a:pt x="239690" y="317968"/>
                    <a:pt x="166872" y="291875"/>
                  </a:cubicBezTo>
                  <a:cubicBezTo>
                    <a:pt x="126216" y="277312"/>
                    <a:pt x="86571" y="260321"/>
                    <a:pt x="52186" y="233621"/>
                  </a:cubicBezTo>
                  <a:cubicBezTo>
                    <a:pt x="30543" y="217035"/>
                    <a:pt x="11934" y="197617"/>
                    <a:pt x="4045" y="170513"/>
                  </a:cubicBezTo>
                  <a:cubicBezTo>
                    <a:pt x="2427" y="165254"/>
                    <a:pt x="1416" y="159793"/>
                    <a:pt x="0" y="154332"/>
                  </a:cubicBezTo>
                  <a:cubicBezTo>
                    <a:pt x="0" y="150489"/>
                    <a:pt x="0" y="146645"/>
                    <a:pt x="0" y="143005"/>
                  </a:cubicBezTo>
                  <a:close/>
                </a:path>
              </a:pathLst>
            </a:custGeom>
            <a:grpFill/>
            <a:ln w="201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902E3A5-D541-4E2B-A05A-B5C0F899B7EC}"/>
                </a:ext>
              </a:extLst>
            </p:cNvPr>
            <p:cNvSpPr/>
            <p:nvPr/>
          </p:nvSpPr>
          <p:spPr>
            <a:xfrm>
              <a:off x="8747862" y="392784"/>
              <a:ext cx="981008" cy="1385547"/>
            </a:xfrm>
            <a:custGeom>
              <a:avLst/>
              <a:gdLst>
                <a:gd name="connsiteX0" fmla="*/ 846888 w 981007"/>
                <a:gd name="connsiteY0" fmla="*/ 0 h 1385546"/>
                <a:gd name="connsiteX1" fmla="*/ 915256 w 981007"/>
                <a:gd name="connsiteY1" fmla="*/ 137341 h 1385546"/>
                <a:gd name="connsiteX2" fmla="*/ 880263 w 981007"/>
                <a:gd name="connsiteY2" fmla="*/ 274278 h 1385546"/>
                <a:gd name="connsiteX3" fmla="*/ 778117 w 981007"/>
                <a:gd name="connsiteY3" fmla="*/ 364490 h 1385546"/>
                <a:gd name="connsiteX4" fmla="*/ 637944 w 981007"/>
                <a:gd name="connsiteY4" fmla="*/ 451870 h 1385546"/>
                <a:gd name="connsiteX5" fmla="*/ 566138 w 981007"/>
                <a:gd name="connsiteY5" fmla="*/ 508101 h 1385546"/>
                <a:gd name="connsiteX6" fmla="*/ 559059 w 981007"/>
                <a:gd name="connsiteY6" fmla="*/ 516192 h 1385546"/>
                <a:gd name="connsiteX7" fmla="*/ 689927 w 981007"/>
                <a:gd name="connsiteY7" fmla="*/ 541880 h 1385546"/>
                <a:gd name="connsiteX8" fmla="*/ 650687 w 981007"/>
                <a:gd name="connsiteY8" fmla="*/ 539858 h 1385546"/>
                <a:gd name="connsiteX9" fmla="*/ 588995 w 981007"/>
                <a:gd name="connsiteY9" fmla="*/ 536015 h 1385546"/>
                <a:gd name="connsiteX10" fmla="*/ 556025 w 981007"/>
                <a:gd name="connsiteY10" fmla="*/ 534801 h 1385546"/>
                <a:gd name="connsiteX11" fmla="*/ 549754 w 981007"/>
                <a:gd name="connsiteY11" fmla="*/ 536621 h 1385546"/>
                <a:gd name="connsiteX12" fmla="*/ 524268 w 981007"/>
                <a:gd name="connsiteY12" fmla="*/ 573839 h 1385546"/>
                <a:gd name="connsiteX13" fmla="*/ 552586 w 981007"/>
                <a:gd name="connsiteY13" fmla="*/ 576266 h 1385546"/>
                <a:gd name="connsiteX14" fmla="*/ 648664 w 981007"/>
                <a:gd name="connsiteY14" fmla="*/ 587796 h 1385546"/>
                <a:gd name="connsiteX15" fmla="*/ 778926 w 981007"/>
                <a:gd name="connsiteY15" fmla="*/ 625620 h 1385546"/>
                <a:gd name="connsiteX16" fmla="*/ 827471 w 981007"/>
                <a:gd name="connsiteY16" fmla="*/ 654949 h 1385546"/>
                <a:gd name="connsiteX17" fmla="*/ 836977 w 981007"/>
                <a:gd name="connsiteY17" fmla="*/ 664253 h 1385546"/>
                <a:gd name="connsiteX18" fmla="*/ 835359 w 981007"/>
                <a:gd name="connsiteY18" fmla="*/ 726148 h 1385546"/>
                <a:gd name="connsiteX19" fmla="*/ 829089 w 981007"/>
                <a:gd name="connsiteY19" fmla="*/ 732621 h 1385546"/>
                <a:gd name="connsiteX20" fmla="*/ 831920 w 981007"/>
                <a:gd name="connsiteY20" fmla="*/ 732823 h 1385546"/>
                <a:gd name="connsiteX21" fmla="*/ 883904 w 981007"/>
                <a:gd name="connsiteY21" fmla="*/ 696819 h 1385546"/>
                <a:gd name="connsiteX22" fmla="*/ 908581 w 981007"/>
                <a:gd name="connsiteY22" fmla="*/ 639981 h 1385546"/>
                <a:gd name="connsiteX23" fmla="*/ 910401 w 981007"/>
                <a:gd name="connsiteY23" fmla="*/ 635733 h 1385546"/>
                <a:gd name="connsiteX24" fmla="*/ 933864 w 981007"/>
                <a:gd name="connsiteY24" fmla="*/ 685694 h 1385546"/>
                <a:gd name="connsiteX25" fmla="*/ 976746 w 981007"/>
                <a:gd name="connsiteY25" fmla="*/ 827687 h 1385546"/>
                <a:gd name="connsiteX26" fmla="*/ 981802 w 981007"/>
                <a:gd name="connsiteY26" fmla="*/ 926395 h 1385546"/>
                <a:gd name="connsiteX27" fmla="*/ 927594 w 981007"/>
                <a:gd name="connsiteY27" fmla="*/ 1123203 h 1385546"/>
                <a:gd name="connsiteX28" fmla="*/ 767801 w 981007"/>
                <a:gd name="connsiteY28" fmla="*/ 1294121 h 1385546"/>
                <a:gd name="connsiteX29" fmla="*/ 600726 w 981007"/>
                <a:gd name="connsiteY29" fmla="*/ 1375838 h 1385546"/>
                <a:gd name="connsiteX30" fmla="*/ 572813 w 981007"/>
                <a:gd name="connsiteY30" fmla="*/ 1386356 h 1385546"/>
                <a:gd name="connsiteX31" fmla="*/ 624189 w 981007"/>
                <a:gd name="connsiteY31" fmla="*/ 1355004 h 1385546"/>
                <a:gd name="connsiteX32" fmla="*/ 830505 w 981007"/>
                <a:gd name="connsiteY32" fmla="*/ 1167096 h 1385546"/>
                <a:gd name="connsiteX33" fmla="*/ 914851 w 981007"/>
                <a:gd name="connsiteY33" fmla="*/ 995571 h 1385546"/>
                <a:gd name="connsiteX34" fmla="*/ 874599 w 981007"/>
                <a:gd name="connsiteY34" fmla="*/ 742330 h 1385546"/>
                <a:gd name="connsiteX35" fmla="*/ 871161 w 981007"/>
                <a:gd name="connsiteY35" fmla="*/ 737677 h 1385546"/>
                <a:gd name="connsiteX36" fmla="*/ 833943 w 981007"/>
                <a:gd name="connsiteY36" fmla="*/ 756488 h 1385546"/>
                <a:gd name="connsiteX37" fmla="*/ 703682 w 981007"/>
                <a:gd name="connsiteY37" fmla="*/ 797145 h 1385546"/>
                <a:gd name="connsiteX38" fmla="*/ 598097 w 981007"/>
                <a:gd name="connsiteY38" fmla="*/ 811506 h 1385546"/>
                <a:gd name="connsiteX39" fmla="*/ 402097 w 981007"/>
                <a:gd name="connsiteY39" fmla="*/ 815349 h 1385546"/>
                <a:gd name="connsiteX40" fmla="*/ 308851 w 981007"/>
                <a:gd name="connsiteY40" fmla="*/ 809888 h 1385546"/>
                <a:gd name="connsiteX41" fmla="*/ 72802 w 981007"/>
                <a:gd name="connsiteY41" fmla="*/ 728171 h 1385546"/>
                <a:gd name="connsiteX42" fmla="*/ 67139 w 981007"/>
                <a:gd name="connsiteY42" fmla="*/ 724732 h 1385546"/>
                <a:gd name="connsiteX43" fmla="*/ 64105 w 981007"/>
                <a:gd name="connsiteY43" fmla="*/ 736464 h 1385546"/>
                <a:gd name="connsiteX44" fmla="*/ 48530 w 981007"/>
                <a:gd name="connsiteY44" fmla="*/ 840430 h 1385546"/>
                <a:gd name="connsiteX45" fmla="*/ 46507 w 981007"/>
                <a:gd name="connsiteY45" fmla="*/ 966647 h 1385546"/>
                <a:gd name="connsiteX46" fmla="*/ 77252 w 981007"/>
                <a:gd name="connsiteY46" fmla="*/ 1107224 h 1385546"/>
                <a:gd name="connsiteX47" fmla="*/ 176162 w 981007"/>
                <a:gd name="connsiteY47" fmla="*/ 1258522 h 1385546"/>
                <a:gd name="connsiteX48" fmla="*/ 299344 w 981007"/>
                <a:gd name="connsiteY48" fmla="*/ 1365522 h 1385546"/>
                <a:gd name="connsiteX49" fmla="*/ 302581 w 981007"/>
                <a:gd name="connsiteY49" fmla="*/ 1369972 h 1385546"/>
                <a:gd name="connsiteX50" fmla="*/ 296310 w 981007"/>
                <a:gd name="connsiteY50" fmla="*/ 1367545 h 1385546"/>
                <a:gd name="connsiteX51" fmla="*/ 32551 w 981007"/>
                <a:gd name="connsiteY51" fmla="*/ 1094076 h 1385546"/>
                <a:gd name="connsiteX52" fmla="*/ 3828 w 981007"/>
                <a:gd name="connsiteY52" fmla="*/ 972108 h 1385546"/>
                <a:gd name="connsiteX53" fmla="*/ 3019 w 981007"/>
                <a:gd name="connsiteY53" fmla="*/ 848723 h 1385546"/>
                <a:gd name="connsiteX54" fmla="*/ 42664 w 981007"/>
                <a:gd name="connsiteY54" fmla="*/ 686301 h 1385546"/>
                <a:gd name="connsiteX55" fmla="*/ 45091 w 981007"/>
                <a:gd name="connsiteY55" fmla="*/ 668906 h 1385546"/>
                <a:gd name="connsiteX56" fmla="*/ 54194 w 981007"/>
                <a:gd name="connsiteY56" fmla="*/ 638161 h 1385546"/>
                <a:gd name="connsiteX57" fmla="*/ 92625 w 981007"/>
                <a:gd name="connsiteY57" fmla="*/ 601348 h 1385546"/>
                <a:gd name="connsiteX58" fmla="*/ 241698 w 981007"/>
                <a:gd name="connsiteY58" fmla="*/ 534801 h 1385546"/>
                <a:gd name="connsiteX59" fmla="*/ 363059 w 981007"/>
                <a:gd name="connsiteY59" fmla="*/ 512956 h 1385546"/>
                <a:gd name="connsiteX60" fmla="*/ 474510 w 981007"/>
                <a:gd name="connsiteY60" fmla="*/ 512551 h 1385546"/>
                <a:gd name="connsiteX61" fmla="*/ 489882 w 981007"/>
                <a:gd name="connsiteY61" fmla="*/ 504056 h 1385546"/>
                <a:gd name="connsiteX62" fmla="*/ 561688 w 981007"/>
                <a:gd name="connsiteY62" fmla="*/ 415057 h 1385546"/>
                <a:gd name="connsiteX63" fmla="*/ 693366 w 981007"/>
                <a:gd name="connsiteY63" fmla="*/ 328081 h 1385546"/>
                <a:gd name="connsiteX64" fmla="*/ 798951 w 981007"/>
                <a:gd name="connsiteY64" fmla="*/ 257692 h 1385546"/>
                <a:gd name="connsiteX65" fmla="*/ 859834 w 981007"/>
                <a:gd name="connsiteY65" fmla="*/ 171525 h 1385546"/>
                <a:gd name="connsiteX66" fmla="*/ 865295 w 981007"/>
                <a:gd name="connsiteY66" fmla="*/ 92437 h 1385546"/>
                <a:gd name="connsiteX67" fmla="*/ 846888 w 981007"/>
                <a:gd name="connsiteY67" fmla="*/ 0 h 1385546"/>
                <a:gd name="connsiteX68" fmla="*/ 479971 w 981007"/>
                <a:gd name="connsiteY68" fmla="*/ 533587 h 1385546"/>
                <a:gd name="connsiteX69" fmla="*/ 473701 w 981007"/>
                <a:gd name="connsiteY69" fmla="*/ 533183 h 1385546"/>
                <a:gd name="connsiteX70" fmla="*/ 317549 w 981007"/>
                <a:gd name="connsiteY70" fmla="*/ 542892 h 1385546"/>
                <a:gd name="connsiteX71" fmla="*/ 202053 w 981007"/>
                <a:gd name="connsiteY71" fmla="*/ 571816 h 1385546"/>
                <a:gd name="connsiteX72" fmla="*/ 106379 w 981007"/>
                <a:gd name="connsiteY72" fmla="*/ 625620 h 1385546"/>
                <a:gd name="connsiteX73" fmla="*/ 95457 w 981007"/>
                <a:gd name="connsiteY73" fmla="*/ 690144 h 1385546"/>
                <a:gd name="connsiteX74" fmla="*/ 118515 w 981007"/>
                <a:gd name="connsiteY74" fmla="*/ 715428 h 1385546"/>
                <a:gd name="connsiteX75" fmla="*/ 190119 w 981007"/>
                <a:gd name="connsiteY75" fmla="*/ 752039 h 1385546"/>
                <a:gd name="connsiteX76" fmla="*/ 343237 w 981007"/>
                <a:gd name="connsiteY76" fmla="*/ 781368 h 1385546"/>
                <a:gd name="connsiteX77" fmla="*/ 454081 w 981007"/>
                <a:gd name="connsiteY77" fmla="*/ 786829 h 1385546"/>
                <a:gd name="connsiteX78" fmla="*/ 670105 w 981007"/>
                <a:gd name="connsiteY78" fmla="*/ 777524 h 1385546"/>
                <a:gd name="connsiteX79" fmla="*/ 740697 w 981007"/>
                <a:gd name="connsiteY79" fmla="*/ 762961 h 1385546"/>
                <a:gd name="connsiteX80" fmla="*/ 794703 w 981007"/>
                <a:gd name="connsiteY80" fmla="*/ 731407 h 1385546"/>
                <a:gd name="connsiteX81" fmla="*/ 797332 w 981007"/>
                <a:gd name="connsiteY81" fmla="*/ 680840 h 1385546"/>
                <a:gd name="connsiteX82" fmla="*/ 768812 w 981007"/>
                <a:gd name="connsiteY82" fmla="*/ 654949 h 1385546"/>
                <a:gd name="connsiteX83" fmla="*/ 595265 w 981007"/>
                <a:gd name="connsiteY83" fmla="*/ 600943 h 1385546"/>
                <a:gd name="connsiteX84" fmla="*/ 524673 w 981007"/>
                <a:gd name="connsiteY84" fmla="*/ 595482 h 1385546"/>
                <a:gd name="connsiteX85" fmla="*/ 514559 w 981007"/>
                <a:gd name="connsiteY85" fmla="*/ 602157 h 1385546"/>
                <a:gd name="connsiteX86" fmla="*/ 503637 w 981007"/>
                <a:gd name="connsiteY86" fmla="*/ 676187 h 1385546"/>
                <a:gd name="connsiteX87" fmla="*/ 502625 w 981007"/>
                <a:gd name="connsiteY87" fmla="*/ 688728 h 1385546"/>
                <a:gd name="connsiteX88" fmla="*/ 473701 w 981007"/>
                <a:gd name="connsiteY88" fmla="*/ 603168 h 1385546"/>
                <a:gd name="connsiteX89" fmla="*/ 464599 w 981007"/>
                <a:gd name="connsiteY89" fmla="*/ 595280 h 1385546"/>
                <a:gd name="connsiteX90" fmla="*/ 330494 w 981007"/>
                <a:gd name="connsiteY90" fmla="*/ 607416 h 1385546"/>
                <a:gd name="connsiteX91" fmla="*/ 203266 w 981007"/>
                <a:gd name="connsiteY91" fmla="*/ 635936 h 1385546"/>
                <a:gd name="connsiteX92" fmla="*/ 169690 w 981007"/>
                <a:gd name="connsiteY92" fmla="*/ 647061 h 1385546"/>
                <a:gd name="connsiteX93" fmla="*/ 173937 w 981007"/>
                <a:gd name="connsiteY93" fmla="*/ 643420 h 1385546"/>
                <a:gd name="connsiteX94" fmla="*/ 423336 w 981007"/>
                <a:gd name="connsiteY94" fmla="*/ 576468 h 1385546"/>
                <a:gd name="connsiteX95" fmla="*/ 466217 w 981007"/>
                <a:gd name="connsiteY95" fmla="*/ 574243 h 1385546"/>
                <a:gd name="connsiteX96" fmla="*/ 472892 w 981007"/>
                <a:gd name="connsiteY96" fmla="*/ 571007 h 1385546"/>
                <a:gd name="connsiteX97" fmla="*/ 479971 w 981007"/>
                <a:gd name="connsiteY97" fmla="*/ 533587 h 138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81007" h="1385546">
                  <a:moveTo>
                    <a:pt x="846888" y="0"/>
                  </a:moveTo>
                  <a:cubicBezTo>
                    <a:pt x="878645" y="40858"/>
                    <a:pt x="906356" y="84549"/>
                    <a:pt x="915256" y="137341"/>
                  </a:cubicBezTo>
                  <a:cubicBezTo>
                    <a:pt x="923751" y="187908"/>
                    <a:pt x="910401" y="233419"/>
                    <a:pt x="880263" y="274278"/>
                  </a:cubicBezTo>
                  <a:cubicBezTo>
                    <a:pt x="852552" y="311698"/>
                    <a:pt x="816952" y="340015"/>
                    <a:pt x="778117" y="364490"/>
                  </a:cubicBezTo>
                  <a:cubicBezTo>
                    <a:pt x="731595" y="393819"/>
                    <a:pt x="684466" y="422339"/>
                    <a:pt x="637944" y="451870"/>
                  </a:cubicBezTo>
                  <a:cubicBezTo>
                    <a:pt x="612256" y="468254"/>
                    <a:pt x="587579" y="486256"/>
                    <a:pt x="566138" y="508101"/>
                  </a:cubicBezTo>
                  <a:cubicBezTo>
                    <a:pt x="564115" y="510124"/>
                    <a:pt x="562295" y="512551"/>
                    <a:pt x="559059" y="516192"/>
                  </a:cubicBezTo>
                  <a:cubicBezTo>
                    <a:pt x="604772" y="520238"/>
                    <a:pt x="648664" y="524081"/>
                    <a:pt x="689927" y="541880"/>
                  </a:cubicBezTo>
                  <a:cubicBezTo>
                    <a:pt x="676780" y="541274"/>
                    <a:pt x="663632" y="540667"/>
                    <a:pt x="650687" y="539858"/>
                  </a:cubicBezTo>
                  <a:cubicBezTo>
                    <a:pt x="630055" y="538644"/>
                    <a:pt x="609626" y="537228"/>
                    <a:pt x="588995" y="536015"/>
                  </a:cubicBezTo>
                  <a:cubicBezTo>
                    <a:pt x="578072" y="535408"/>
                    <a:pt x="566947" y="535003"/>
                    <a:pt x="556025" y="534801"/>
                  </a:cubicBezTo>
                  <a:cubicBezTo>
                    <a:pt x="553800" y="534801"/>
                    <a:pt x="550766" y="535205"/>
                    <a:pt x="549754" y="536621"/>
                  </a:cubicBezTo>
                  <a:cubicBezTo>
                    <a:pt x="541461" y="548353"/>
                    <a:pt x="533370" y="560287"/>
                    <a:pt x="524268" y="573839"/>
                  </a:cubicBezTo>
                  <a:cubicBezTo>
                    <a:pt x="535595" y="574850"/>
                    <a:pt x="544091" y="575255"/>
                    <a:pt x="552586" y="576266"/>
                  </a:cubicBezTo>
                  <a:cubicBezTo>
                    <a:pt x="584545" y="579907"/>
                    <a:pt x="616706" y="582739"/>
                    <a:pt x="648664" y="587796"/>
                  </a:cubicBezTo>
                  <a:cubicBezTo>
                    <a:pt x="693568" y="594875"/>
                    <a:pt x="737663" y="606202"/>
                    <a:pt x="778926" y="625620"/>
                  </a:cubicBezTo>
                  <a:cubicBezTo>
                    <a:pt x="795917" y="633711"/>
                    <a:pt x="811491" y="644836"/>
                    <a:pt x="827471" y="654949"/>
                  </a:cubicBezTo>
                  <a:cubicBezTo>
                    <a:pt x="831111" y="657174"/>
                    <a:pt x="834145" y="661017"/>
                    <a:pt x="836977" y="664253"/>
                  </a:cubicBezTo>
                  <a:cubicBezTo>
                    <a:pt x="854979" y="685290"/>
                    <a:pt x="854372" y="706326"/>
                    <a:pt x="835359" y="726148"/>
                  </a:cubicBezTo>
                  <a:cubicBezTo>
                    <a:pt x="833539" y="728171"/>
                    <a:pt x="831516" y="730193"/>
                    <a:pt x="829089" y="732621"/>
                  </a:cubicBezTo>
                  <a:cubicBezTo>
                    <a:pt x="830707" y="732823"/>
                    <a:pt x="831516" y="733025"/>
                    <a:pt x="831920" y="732823"/>
                  </a:cubicBezTo>
                  <a:cubicBezTo>
                    <a:pt x="849316" y="720889"/>
                    <a:pt x="867115" y="709764"/>
                    <a:pt x="883904" y="696819"/>
                  </a:cubicBezTo>
                  <a:cubicBezTo>
                    <a:pt x="902108" y="682660"/>
                    <a:pt x="907569" y="662029"/>
                    <a:pt x="908581" y="639981"/>
                  </a:cubicBezTo>
                  <a:cubicBezTo>
                    <a:pt x="908581" y="638768"/>
                    <a:pt x="908783" y="637352"/>
                    <a:pt x="910401" y="635733"/>
                  </a:cubicBezTo>
                  <a:cubicBezTo>
                    <a:pt x="918290" y="652320"/>
                    <a:pt x="926380" y="668906"/>
                    <a:pt x="933864" y="685694"/>
                  </a:cubicBezTo>
                  <a:cubicBezTo>
                    <a:pt x="954091" y="731205"/>
                    <a:pt x="969059" y="778334"/>
                    <a:pt x="976746" y="827687"/>
                  </a:cubicBezTo>
                  <a:cubicBezTo>
                    <a:pt x="981802" y="860253"/>
                    <a:pt x="983825" y="893223"/>
                    <a:pt x="981802" y="926395"/>
                  </a:cubicBezTo>
                  <a:cubicBezTo>
                    <a:pt x="977555" y="995976"/>
                    <a:pt x="958946" y="1061309"/>
                    <a:pt x="927594" y="1123203"/>
                  </a:cubicBezTo>
                  <a:cubicBezTo>
                    <a:pt x="890983" y="1195616"/>
                    <a:pt x="836168" y="1251240"/>
                    <a:pt x="767801" y="1294121"/>
                  </a:cubicBezTo>
                  <a:cubicBezTo>
                    <a:pt x="715009" y="1327293"/>
                    <a:pt x="658171" y="1351970"/>
                    <a:pt x="600726" y="1375838"/>
                  </a:cubicBezTo>
                  <a:cubicBezTo>
                    <a:pt x="591624" y="1379681"/>
                    <a:pt x="582320" y="1383524"/>
                    <a:pt x="572813" y="1386356"/>
                  </a:cubicBezTo>
                  <a:cubicBezTo>
                    <a:pt x="590006" y="1375838"/>
                    <a:pt x="607401" y="1365927"/>
                    <a:pt x="624189" y="1355004"/>
                  </a:cubicBezTo>
                  <a:cubicBezTo>
                    <a:pt x="703479" y="1303830"/>
                    <a:pt x="773667" y="1242745"/>
                    <a:pt x="830505" y="1167096"/>
                  </a:cubicBezTo>
                  <a:cubicBezTo>
                    <a:pt x="869340" y="1115315"/>
                    <a:pt x="899479" y="1059084"/>
                    <a:pt x="914851" y="995571"/>
                  </a:cubicBezTo>
                  <a:cubicBezTo>
                    <a:pt x="936494" y="905561"/>
                    <a:pt x="921324" y="821417"/>
                    <a:pt x="874599" y="742330"/>
                  </a:cubicBezTo>
                  <a:cubicBezTo>
                    <a:pt x="873588" y="740711"/>
                    <a:pt x="872374" y="739296"/>
                    <a:pt x="871161" y="737677"/>
                  </a:cubicBezTo>
                  <a:cubicBezTo>
                    <a:pt x="858620" y="744150"/>
                    <a:pt x="846484" y="750825"/>
                    <a:pt x="833943" y="756488"/>
                  </a:cubicBezTo>
                  <a:cubicBezTo>
                    <a:pt x="792478" y="775906"/>
                    <a:pt x="748788" y="789256"/>
                    <a:pt x="703682" y="797145"/>
                  </a:cubicBezTo>
                  <a:cubicBezTo>
                    <a:pt x="668689" y="803213"/>
                    <a:pt x="633494" y="807663"/>
                    <a:pt x="598097" y="811506"/>
                  </a:cubicBezTo>
                  <a:cubicBezTo>
                    <a:pt x="532966" y="818585"/>
                    <a:pt x="467430" y="816360"/>
                    <a:pt x="402097" y="815349"/>
                  </a:cubicBezTo>
                  <a:cubicBezTo>
                    <a:pt x="370948" y="814944"/>
                    <a:pt x="339798" y="812922"/>
                    <a:pt x="308851" y="809888"/>
                  </a:cubicBezTo>
                  <a:cubicBezTo>
                    <a:pt x="223696" y="801595"/>
                    <a:pt x="143597" y="778131"/>
                    <a:pt x="72802" y="728171"/>
                  </a:cubicBezTo>
                  <a:cubicBezTo>
                    <a:pt x="71386" y="727159"/>
                    <a:pt x="69566" y="726350"/>
                    <a:pt x="67139" y="724732"/>
                  </a:cubicBezTo>
                  <a:cubicBezTo>
                    <a:pt x="65925" y="728980"/>
                    <a:pt x="64712" y="732621"/>
                    <a:pt x="64105" y="736464"/>
                  </a:cubicBezTo>
                  <a:cubicBezTo>
                    <a:pt x="58846" y="771052"/>
                    <a:pt x="52373" y="805640"/>
                    <a:pt x="48530" y="840430"/>
                  </a:cubicBezTo>
                  <a:cubicBezTo>
                    <a:pt x="43878" y="882300"/>
                    <a:pt x="43069" y="924575"/>
                    <a:pt x="46507" y="966647"/>
                  </a:cubicBezTo>
                  <a:cubicBezTo>
                    <a:pt x="50350" y="1014989"/>
                    <a:pt x="59655" y="1061916"/>
                    <a:pt x="77252" y="1107224"/>
                  </a:cubicBezTo>
                  <a:cubicBezTo>
                    <a:pt x="99502" y="1164669"/>
                    <a:pt x="133686" y="1214427"/>
                    <a:pt x="176162" y="1258522"/>
                  </a:cubicBezTo>
                  <a:cubicBezTo>
                    <a:pt x="213987" y="1297762"/>
                    <a:pt x="256665" y="1331541"/>
                    <a:pt x="299344" y="1365522"/>
                  </a:cubicBezTo>
                  <a:cubicBezTo>
                    <a:pt x="300558" y="1366534"/>
                    <a:pt x="301772" y="1367545"/>
                    <a:pt x="302581" y="1369972"/>
                  </a:cubicBezTo>
                  <a:cubicBezTo>
                    <a:pt x="300558" y="1369163"/>
                    <a:pt x="298333" y="1368354"/>
                    <a:pt x="296310" y="1367545"/>
                  </a:cubicBezTo>
                  <a:cubicBezTo>
                    <a:pt x="168678" y="1314753"/>
                    <a:pt x="81095" y="1223124"/>
                    <a:pt x="32551" y="1094076"/>
                  </a:cubicBezTo>
                  <a:cubicBezTo>
                    <a:pt x="17785" y="1054836"/>
                    <a:pt x="8683" y="1013978"/>
                    <a:pt x="3828" y="972108"/>
                  </a:cubicBezTo>
                  <a:cubicBezTo>
                    <a:pt x="-1026" y="930845"/>
                    <a:pt x="-1228" y="889784"/>
                    <a:pt x="3019" y="848723"/>
                  </a:cubicBezTo>
                  <a:cubicBezTo>
                    <a:pt x="8683" y="792897"/>
                    <a:pt x="22033" y="738689"/>
                    <a:pt x="42664" y="686301"/>
                  </a:cubicBezTo>
                  <a:cubicBezTo>
                    <a:pt x="44889" y="680637"/>
                    <a:pt x="46305" y="675378"/>
                    <a:pt x="45091" y="668906"/>
                  </a:cubicBezTo>
                  <a:cubicBezTo>
                    <a:pt x="42866" y="657376"/>
                    <a:pt x="47519" y="647263"/>
                    <a:pt x="54194" y="638161"/>
                  </a:cubicBezTo>
                  <a:cubicBezTo>
                    <a:pt x="64509" y="623395"/>
                    <a:pt x="78061" y="611866"/>
                    <a:pt x="92625" y="601348"/>
                  </a:cubicBezTo>
                  <a:cubicBezTo>
                    <a:pt x="137731" y="568985"/>
                    <a:pt x="188096" y="548353"/>
                    <a:pt x="241698" y="534801"/>
                  </a:cubicBezTo>
                  <a:cubicBezTo>
                    <a:pt x="281747" y="524687"/>
                    <a:pt x="321999" y="516799"/>
                    <a:pt x="363059" y="512956"/>
                  </a:cubicBezTo>
                  <a:cubicBezTo>
                    <a:pt x="400075" y="509315"/>
                    <a:pt x="437495" y="507697"/>
                    <a:pt x="474510" y="512551"/>
                  </a:cubicBezTo>
                  <a:cubicBezTo>
                    <a:pt x="482196" y="513563"/>
                    <a:pt x="486242" y="511944"/>
                    <a:pt x="489882" y="504056"/>
                  </a:cubicBezTo>
                  <a:cubicBezTo>
                    <a:pt x="505862" y="468052"/>
                    <a:pt x="532157" y="440139"/>
                    <a:pt x="561688" y="415057"/>
                  </a:cubicBezTo>
                  <a:cubicBezTo>
                    <a:pt x="602142" y="380874"/>
                    <a:pt x="647248" y="353567"/>
                    <a:pt x="693366" y="328081"/>
                  </a:cubicBezTo>
                  <a:cubicBezTo>
                    <a:pt x="730583" y="307450"/>
                    <a:pt x="766992" y="285807"/>
                    <a:pt x="798951" y="257692"/>
                  </a:cubicBezTo>
                  <a:cubicBezTo>
                    <a:pt x="826055" y="233824"/>
                    <a:pt x="848709" y="206720"/>
                    <a:pt x="859834" y="171525"/>
                  </a:cubicBezTo>
                  <a:cubicBezTo>
                    <a:pt x="868127" y="145634"/>
                    <a:pt x="869947" y="119137"/>
                    <a:pt x="865295" y="92437"/>
                  </a:cubicBezTo>
                  <a:cubicBezTo>
                    <a:pt x="859631" y="61490"/>
                    <a:pt x="852957" y="30745"/>
                    <a:pt x="846888" y="0"/>
                  </a:cubicBezTo>
                  <a:close/>
                  <a:moveTo>
                    <a:pt x="479971" y="533587"/>
                  </a:moveTo>
                  <a:cubicBezTo>
                    <a:pt x="477746" y="533385"/>
                    <a:pt x="475724" y="533183"/>
                    <a:pt x="473701" y="533183"/>
                  </a:cubicBezTo>
                  <a:cubicBezTo>
                    <a:pt x="421515" y="532778"/>
                    <a:pt x="369330" y="535205"/>
                    <a:pt x="317549" y="542892"/>
                  </a:cubicBezTo>
                  <a:cubicBezTo>
                    <a:pt x="278106" y="548758"/>
                    <a:pt x="239473" y="557455"/>
                    <a:pt x="202053" y="571816"/>
                  </a:cubicBezTo>
                  <a:cubicBezTo>
                    <a:pt x="167465" y="584964"/>
                    <a:pt x="135101" y="602359"/>
                    <a:pt x="106379" y="625620"/>
                  </a:cubicBezTo>
                  <a:cubicBezTo>
                    <a:pt x="85343" y="642611"/>
                    <a:pt x="80691" y="667490"/>
                    <a:pt x="95457" y="690144"/>
                  </a:cubicBezTo>
                  <a:cubicBezTo>
                    <a:pt x="101525" y="699651"/>
                    <a:pt x="109818" y="708146"/>
                    <a:pt x="118515" y="715428"/>
                  </a:cubicBezTo>
                  <a:cubicBezTo>
                    <a:pt x="139551" y="732823"/>
                    <a:pt x="164431" y="743341"/>
                    <a:pt x="190119" y="752039"/>
                  </a:cubicBezTo>
                  <a:cubicBezTo>
                    <a:pt x="239877" y="768827"/>
                    <a:pt x="291254" y="777120"/>
                    <a:pt x="343237" y="781368"/>
                  </a:cubicBezTo>
                  <a:cubicBezTo>
                    <a:pt x="380050" y="784402"/>
                    <a:pt x="417065" y="786222"/>
                    <a:pt x="454081" y="786829"/>
                  </a:cubicBezTo>
                  <a:cubicBezTo>
                    <a:pt x="526291" y="788043"/>
                    <a:pt x="598299" y="785818"/>
                    <a:pt x="670105" y="777524"/>
                  </a:cubicBezTo>
                  <a:cubicBezTo>
                    <a:pt x="694175" y="774895"/>
                    <a:pt x="717840" y="771659"/>
                    <a:pt x="740697" y="762961"/>
                  </a:cubicBezTo>
                  <a:cubicBezTo>
                    <a:pt x="760519" y="755477"/>
                    <a:pt x="779937" y="747184"/>
                    <a:pt x="794703" y="731407"/>
                  </a:cubicBezTo>
                  <a:cubicBezTo>
                    <a:pt x="809671" y="715428"/>
                    <a:pt x="811289" y="697628"/>
                    <a:pt x="797332" y="680840"/>
                  </a:cubicBezTo>
                  <a:cubicBezTo>
                    <a:pt x="789242" y="671131"/>
                    <a:pt x="779330" y="662231"/>
                    <a:pt x="768812" y="654949"/>
                  </a:cubicBezTo>
                  <a:cubicBezTo>
                    <a:pt x="716627" y="619552"/>
                    <a:pt x="656350" y="608023"/>
                    <a:pt x="595265" y="600943"/>
                  </a:cubicBezTo>
                  <a:cubicBezTo>
                    <a:pt x="571802" y="598111"/>
                    <a:pt x="548136" y="597504"/>
                    <a:pt x="524673" y="595482"/>
                  </a:cubicBezTo>
                  <a:cubicBezTo>
                    <a:pt x="519009" y="595077"/>
                    <a:pt x="516177" y="596493"/>
                    <a:pt x="514559" y="602157"/>
                  </a:cubicBezTo>
                  <a:cubicBezTo>
                    <a:pt x="507682" y="626429"/>
                    <a:pt x="505053" y="651308"/>
                    <a:pt x="503637" y="676187"/>
                  </a:cubicBezTo>
                  <a:cubicBezTo>
                    <a:pt x="503435" y="680435"/>
                    <a:pt x="503030" y="684480"/>
                    <a:pt x="502625" y="688728"/>
                  </a:cubicBezTo>
                  <a:cubicBezTo>
                    <a:pt x="486646" y="661826"/>
                    <a:pt x="476128" y="633711"/>
                    <a:pt x="473701" y="603168"/>
                  </a:cubicBezTo>
                  <a:cubicBezTo>
                    <a:pt x="473094" y="596291"/>
                    <a:pt x="470869" y="594875"/>
                    <a:pt x="464599" y="595280"/>
                  </a:cubicBezTo>
                  <a:cubicBezTo>
                    <a:pt x="419695" y="597504"/>
                    <a:pt x="374993" y="600741"/>
                    <a:pt x="330494" y="607416"/>
                  </a:cubicBezTo>
                  <a:cubicBezTo>
                    <a:pt x="287410" y="614091"/>
                    <a:pt x="244934" y="622990"/>
                    <a:pt x="203266" y="635936"/>
                  </a:cubicBezTo>
                  <a:cubicBezTo>
                    <a:pt x="191939" y="639374"/>
                    <a:pt x="181017" y="643217"/>
                    <a:pt x="169690" y="647061"/>
                  </a:cubicBezTo>
                  <a:cubicBezTo>
                    <a:pt x="170701" y="645038"/>
                    <a:pt x="172319" y="644229"/>
                    <a:pt x="173937" y="643420"/>
                  </a:cubicBezTo>
                  <a:cubicBezTo>
                    <a:pt x="251609" y="600741"/>
                    <a:pt x="335955" y="583143"/>
                    <a:pt x="423336" y="576468"/>
                  </a:cubicBezTo>
                  <a:cubicBezTo>
                    <a:pt x="437495" y="575457"/>
                    <a:pt x="451856" y="575255"/>
                    <a:pt x="466217" y="574243"/>
                  </a:cubicBezTo>
                  <a:cubicBezTo>
                    <a:pt x="468644" y="574041"/>
                    <a:pt x="472689" y="572625"/>
                    <a:pt x="472892" y="571007"/>
                  </a:cubicBezTo>
                  <a:cubicBezTo>
                    <a:pt x="475724" y="558871"/>
                    <a:pt x="477746" y="546330"/>
                    <a:pt x="479971" y="533587"/>
                  </a:cubicBezTo>
                  <a:close/>
                </a:path>
              </a:pathLst>
            </a:custGeom>
            <a:grpFill/>
            <a:ln w="201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BF2B90C-F6C7-4879-B902-2A8C401A6243}"/>
                </a:ext>
              </a:extLst>
            </p:cNvPr>
            <p:cNvSpPr/>
            <p:nvPr/>
          </p:nvSpPr>
          <p:spPr>
            <a:xfrm>
              <a:off x="9646532" y="1158426"/>
              <a:ext cx="325654" cy="501629"/>
            </a:xfrm>
            <a:custGeom>
              <a:avLst/>
              <a:gdLst>
                <a:gd name="connsiteX0" fmla="*/ 0 w 325654"/>
                <a:gd name="connsiteY0" fmla="*/ 502589 h 501628"/>
                <a:gd name="connsiteX1" fmla="*/ 85560 w 325654"/>
                <a:gd name="connsiteY1" fmla="*/ 426536 h 501628"/>
                <a:gd name="connsiteX2" fmla="*/ 179818 w 325654"/>
                <a:gd name="connsiteY2" fmla="*/ 314478 h 501628"/>
                <a:gd name="connsiteX3" fmla="*/ 204495 w 325654"/>
                <a:gd name="connsiteY3" fmla="*/ 239841 h 501628"/>
                <a:gd name="connsiteX4" fmla="*/ 182852 w 325654"/>
                <a:gd name="connsiteY4" fmla="*/ 164394 h 501628"/>
                <a:gd name="connsiteX5" fmla="*/ 135723 w 325654"/>
                <a:gd name="connsiteY5" fmla="*/ 116456 h 501628"/>
                <a:gd name="connsiteX6" fmla="*/ 116507 w 325654"/>
                <a:gd name="connsiteY6" fmla="*/ 100073 h 501628"/>
                <a:gd name="connsiteX7" fmla="*/ 144016 w 325654"/>
                <a:gd name="connsiteY7" fmla="*/ 3388 h 501628"/>
                <a:gd name="connsiteX8" fmla="*/ 211776 w 325654"/>
                <a:gd name="connsiteY8" fmla="*/ 9658 h 501628"/>
                <a:gd name="connsiteX9" fmla="*/ 292886 w 325654"/>
                <a:gd name="connsiteY9" fmla="*/ 70946 h 501628"/>
                <a:gd name="connsiteX10" fmla="*/ 313316 w 325654"/>
                <a:gd name="connsiteY10" fmla="*/ 228918 h 501628"/>
                <a:gd name="connsiteX11" fmla="*/ 237667 w 325654"/>
                <a:gd name="connsiteY11" fmla="*/ 338751 h 501628"/>
                <a:gd name="connsiteX12" fmla="*/ 79897 w 325654"/>
                <a:gd name="connsiteY12" fmla="*/ 458697 h 501628"/>
                <a:gd name="connsiteX13" fmla="*/ 405 w 325654"/>
                <a:gd name="connsiteY13" fmla="*/ 503398 h 501628"/>
                <a:gd name="connsiteX14" fmla="*/ 0 w 325654"/>
                <a:gd name="connsiteY14" fmla="*/ 502589 h 50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654" h="501628">
                  <a:moveTo>
                    <a:pt x="0" y="502589"/>
                  </a:moveTo>
                  <a:cubicBezTo>
                    <a:pt x="28520" y="477305"/>
                    <a:pt x="57647" y="452426"/>
                    <a:pt x="85560" y="426536"/>
                  </a:cubicBezTo>
                  <a:cubicBezTo>
                    <a:pt x="121564" y="393161"/>
                    <a:pt x="155141" y="357562"/>
                    <a:pt x="179818" y="314478"/>
                  </a:cubicBezTo>
                  <a:cubicBezTo>
                    <a:pt x="193168" y="291217"/>
                    <a:pt x="202674" y="266743"/>
                    <a:pt x="204495" y="239841"/>
                  </a:cubicBezTo>
                  <a:cubicBezTo>
                    <a:pt x="206315" y="212130"/>
                    <a:pt x="198224" y="187049"/>
                    <a:pt x="182852" y="164394"/>
                  </a:cubicBezTo>
                  <a:cubicBezTo>
                    <a:pt x="170109" y="145583"/>
                    <a:pt x="153725" y="130211"/>
                    <a:pt x="135723" y="116456"/>
                  </a:cubicBezTo>
                  <a:cubicBezTo>
                    <a:pt x="129048" y="111400"/>
                    <a:pt x="122373" y="106141"/>
                    <a:pt x="116507" y="100073"/>
                  </a:cubicBezTo>
                  <a:cubicBezTo>
                    <a:pt x="83335" y="65080"/>
                    <a:pt x="97494" y="16131"/>
                    <a:pt x="144016" y="3388"/>
                  </a:cubicBezTo>
                  <a:cubicBezTo>
                    <a:pt x="167277" y="-2883"/>
                    <a:pt x="190134" y="-253"/>
                    <a:pt x="211776" y="9658"/>
                  </a:cubicBezTo>
                  <a:cubicBezTo>
                    <a:pt x="243330" y="23817"/>
                    <a:pt x="271041" y="43842"/>
                    <a:pt x="292886" y="70946"/>
                  </a:cubicBezTo>
                  <a:cubicBezTo>
                    <a:pt x="331722" y="119288"/>
                    <a:pt x="335565" y="172687"/>
                    <a:pt x="313316" y="228918"/>
                  </a:cubicBezTo>
                  <a:cubicBezTo>
                    <a:pt x="296527" y="271193"/>
                    <a:pt x="268614" y="306185"/>
                    <a:pt x="237667" y="338751"/>
                  </a:cubicBezTo>
                  <a:cubicBezTo>
                    <a:pt x="191549" y="387296"/>
                    <a:pt x="137543" y="425524"/>
                    <a:pt x="79897" y="458697"/>
                  </a:cubicBezTo>
                  <a:cubicBezTo>
                    <a:pt x="53601" y="473867"/>
                    <a:pt x="26902" y="488633"/>
                    <a:pt x="405" y="503398"/>
                  </a:cubicBezTo>
                  <a:cubicBezTo>
                    <a:pt x="405" y="503196"/>
                    <a:pt x="202" y="502994"/>
                    <a:pt x="0" y="502589"/>
                  </a:cubicBezTo>
                  <a:close/>
                </a:path>
              </a:pathLst>
            </a:custGeom>
            <a:grpFill/>
            <a:ln w="201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336FB28-3634-407E-9071-16F506713B6D}"/>
                </a:ext>
              </a:extLst>
            </p:cNvPr>
            <p:cNvSpPr/>
            <p:nvPr/>
          </p:nvSpPr>
          <p:spPr>
            <a:xfrm>
              <a:off x="9287796" y="296706"/>
              <a:ext cx="258905" cy="404539"/>
            </a:xfrm>
            <a:custGeom>
              <a:avLst/>
              <a:gdLst>
                <a:gd name="connsiteX0" fmla="*/ 217754 w 258905"/>
                <a:gd name="connsiteY0" fmla="*/ 0 h 404539"/>
                <a:gd name="connsiteX1" fmla="*/ 260028 w 258905"/>
                <a:gd name="connsiteY1" fmla="*/ 95067 h 404539"/>
                <a:gd name="connsiteX2" fmla="*/ 241217 w 258905"/>
                <a:gd name="connsiteY2" fmla="*/ 157164 h 404539"/>
                <a:gd name="connsiteX3" fmla="*/ 181750 w 258905"/>
                <a:gd name="connsiteY3" fmla="*/ 212181 h 404539"/>
                <a:gd name="connsiteX4" fmla="*/ 81020 w 258905"/>
                <a:gd name="connsiteY4" fmla="*/ 280143 h 404539"/>
                <a:gd name="connsiteX5" fmla="*/ 34700 w 258905"/>
                <a:gd name="connsiteY5" fmla="*/ 329497 h 404539"/>
                <a:gd name="connsiteX6" fmla="*/ 18721 w 258905"/>
                <a:gd name="connsiteY6" fmla="*/ 386335 h 404539"/>
                <a:gd name="connsiteX7" fmla="*/ 17305 w 258905"/>
                <a:gd name="connsiteY7" fmla="*/ 404944 h 404539"/>
                <a:gd name="connsiteX8" fmla="*/ 1123 w 258905"/>
                <a:gd name="connsiteY8" fmla="*/ 359433 h 404539"/>
                <a:gd name="connsiteX9" fmla="*/ 34902 w 258905"/>
                <a:gd name="connsiteY9" fmla="*/ 263355 h 404539"/>
                <a:gd name="connsiteX10" fmla="*/ 124710 w 258905"/>
                <a:gd name="connsiteY10" fmla="*/ 195392 h 404539"/>
                <a:gd name="connsiteX11" fmla="*/ 190852 w 258905"/>
                <a:gd name="connsiteY11" fmla="*/ 151702 h 404539"/>
                <a:gd name="connsiteX12" fmla="*/ 228474 w 258905"/>
                <a:gd name="connsiteY12" fmla="*/ 93853 h 404539"/>
                <a:gd name="connsiteX13" fmla="*/ 225845 w 258905"/>
                <a:gd name="connsiteY13" fmla="*/ 32565 h 404539"/>
                <a:gd name="connsiteX14" fmla="*/ 217754 w 258905"/>
                <a:gd name="connsiteY14" fmla="*/ 0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905" h="404539">
                  <a:moveTo>
                    <a:pt x="217754" y="0"/>
                  </a:moveTo>
                  <a:cubicBezTo>
                    <a:pt x="240408" y="29329"/>
                    <a:pt x="258410" y="58658"/>
                    <a:pt x="260028" y="95067"/>
                  </a:cubicBezTo>
                  <a:cubicBezTo>
                    <a:pt x="261040" y="117721"/>
                    <a:pt x="253960" y="138352"/>
                    <a:pt x="241217" y="157164"/>
                  </a:cubicBezTo>
                  <a:cubicBezTo>
                    <a:pt x="225642" y="180020"/>
                    <a:pt x="204606" y="197011"/>
                    <a:pt x="181750" y="212181"/>
                  </a:cubicBezTo>
                  <a:cubicBezTo>
                    <a:pt x="147971" y="234633"/>
                    <a:pt x="113990" y="256680"/>
                    <a:pt x="81020" y="280143"/>
                  </a:cubicBezTo>
                  <a:cubicBezTo>
                    <a:pt x="62411" y="293291"/>
                    <a:pt x="46431" y="309675"/>
                    <a:pt x="34700" y="329497"/>
                  </a:cubicBezTo>
                  <a:cubicBezTo>
                    <a:pt x="24384" y="347095"/>
                    <a:pt x="20339" y="366310"/>
                    <a:pt x="18721" y="386335"/>
                  </a:cubicBezTo>
                  <a:cubicBezTo>
                    <a:pt x="18316" y="391796"/>
                    <a:pt x="17911" y="397460"/>
                    <a:pt x="17305" y="404944"/>
                  </a:cubicBezTo>
                  <a:cubicBezTo>
                    <a:pt x="8607" y="389571"/>
                    <a:pt x="3550" y="375008"/>
                    <a:pt x="1123" y="359433"/>
                  </a:cubicBezTo>
                  <a:cubicBezTo>
                    <a:pt x="-4338" y="321609"/>
                    <a:pt x="10630" y="290661"/>
                    <a:pt x="34902" y="263355"/>
                  </a:cubicBezTo>
                  <a:cubicBezTo>
                    <a:pt x="60388" y="234835"/>
                    <a:pt x="91740" y="213799"/>
                    <a:pt x="124710" y="195392"/>
                  </a:cubicBezTo>
                  <a:cubicBezTo>
                    <a:pt x="147769" y="182447"/>
                    <a:pt x="170827" y="169300"/>
                    <a:pt x="190852" y="151702"/>
                  </a:cubicBezTo>
                  <a:cubicBezTo>
                    <a:pt x="208854" y="135925"/>
                    <a:pt x="223013" y="117721"/>
                    <a:pt x="228474" y="93853"/>
                  </a:cubicBezTo>
                  <a:cubicBezTo>
                    <a:pt x="233126" y="73222"/>
                    <a:pt x="230295" y="52792"/>
                    <a:pt x="225845" y="32565"/>
                  </a:cubicBezTo>
                  <a:cubicBezTo>
                    <a:pt x="223215" y="22452"/>
                    <a:pt x="220586" y="12338"/>
                    <a:pt x="217754" y="0"/>
                  </a:cubicBezTo>
                  <a:close/>
                </a:path>
              </a:pathLst>
            </a:custGeom>
            <a:grpFill/>
            <a:ln w="201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3F85BB-ECDE-436F-80FF-12AE774200C8}"/>
                </a:ext>
              </a:extLst>
            </p:cNvPr>
            <p:cNvSpPr/>
            <p:nvPr/>
          </p:nvSpPr>
          <p:spPr>
            <a:xfrm>
              <a:off x="9319451" y="228137"/>
              <a:ext cx="151702" cy="230587"/>
            </a:xfrm>
            <a:custGeom>
              <a:avLst/>
              <a:gdLst>
                <a:gd name="connsiteX0" fmla="*/ 128857 w 151702"/>
                <a:gd name="connsiteY0" fmla="*/ 0 h 230587"/>
                <a:gd name="connsiteX1" fmla="*/ 152522 w 151702"/>
                <a:gd name="connsiteY1" fmla="*/ 47736 h 230587"/>
                <a:gd name="connsiteX2" fmla="*/ 138363 w 151702"/>
                <a:gd name="connsiteY2" fmla="*/ 94055 h 230587"/>
                <a:gd name="connsiteX3" fmla="*/ 97909 w 151702"/>
                <a:gd name="connsiteY3" fmla="*/ 127632 h 230587"/>
                <a:gd name="connsiteX4" fmla="*/ 43701 w 151702"/>
                <a:gd name="connsiteY4" fmla="*/ 165052 h 230587"/>
                <a:gd name="connsiteX5" fmla="*/ 10731 w 151702"/>
                <a:gd name="connsiteY5" fmla="*/ 228565 h 230587"/>
                <a:gd name="connsiteX6" fmla="*/ 10124 w 151702"/>
                <a:gd name="connsiteY6" fmla="*/ 231801 h 230587"/>
                <a:gd name="connsiteX7" fmla="*/ 7697 w 151702"/>
                <a:gd name="connsiteY7" fmla="*/ 232408 h 230587"/>
                <a:gd name="connsiteX8" fmla="*/ 618 w 151702"/>
                <a:gd name="connsiteY8" fmla="*/ 207731 h 230587"/>
                <a:gd name="connsiteX9" fmla="*/ 12956 w 151702"/>
                <a:gd name="connsiteY9" fmla="*/ 161411 h 230587"/>
                <a:gd name="connsiteX10" fmla="*/ 56039 w 151702"/>
                <a:gd name="connsiteY10" fmla="*/ 122575 h 230587"/>
                <a:gd name="connsiteX11" fmla="*/ 103168 w 151702"/>
                <a:gd name="connsiteY11" fmla="*/ 93246 h 230587"/>
                <a:gd name="connsiteX12" fmla="*/ 134318 w 151702"/>
                <a:gd name="connsiteY12" fmla="*/ 50163 h 230587"/>
                <a:gd name="connsiteX13" fmla="*/ 132093 w 151702"/>
                <a:gd name="connsiteY13" fmla="*/ 12743 h 230587"/>
                <a:gd name="connsiteX14" fmla="*/ 128857 w 151702"/>
                <a:gd name="connsiteY14" fmla="*/ 0 h 2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702" h="230587">
                  <a:moveTo>
                    <a:pt x="128857" y="0"/>
                  </a:moveTo>
                  <a:cubicBezTo>
                    <a:pt x="140993" y="13957"/>
                    <a:pt x="150095" y="29329"/>
                    <a:pt x="152522" y="47736"/>
                  </a:cubicBezTo>
                  <a:cubicBezTo>
                    <a:pt x="154747" y="65333"/>
                    <a:pt x="149083" y="80503"/>
                    <a:pt x="138363" y="94055"/>
                  </a:cubicBezTo>
                  <a:cubicBezTo>
                    <a:pt x="127238" y="108214"/>
                    <a:pt x="112675" y="117923"/>
                    <a:pt x="97909" y="127632"/>
                  </a:cubicBezTo>
                  <a:cubicBezTo>
                    <a:pt x="79503" y="139768"/>
                    <a:pt x="61298" y="152107"/>
                    <a:pt x="43701" y="165052"/>
                  </a:cubicBezTo>
                  <a:cubicBezTo>
                    <a:pt x="22665" y="180627"/>
                    <a:pt x="10731" y="201663"/>
                    <a:pt x="10731" y="228565"/>
                  </a:cubicBezTo>
                  <a:cubicBezTo>
                    <a:pt x="10731" y="229576"/>
                    <a:pt x="10326" y="230790"/>
                    <a:pt x="10124" y="231801"/>
                  </a:cubicBezTo>
                  <a:cubicBezTo>
                    <a:pt x="9315" y="232003"/>
                    <a:pt x="8506" y="232206"/>
                    <a:pt x="7697" y="232408"/>
                  </a:cubicBezTo>
                  <a:cubicBezTo>
                    <a:pt x="5270" y="224115"/>
                    <a:pt x="1831" y="216226"/>
                    <a:pt x="618" y="207731"/>
                  </a:cubicBezTo>
                  <a:cubicBezTo>
                    <a:pt x="-1810" y="190740"/>
                    <a:pt x="3045" y="175368"/>
                    <a:pt x="12956" y="161411"/>
                  </a:cubicBezTo>
                  <a:cubicBezTo>
                    <a:pt x="24485" y="145230"/>
                    <a:pt x="39453" y="133093"/>
                    <a:pt x="56039" y="122575"/>
                  </a:cubicBezTo>
                  <a:cubicBezTo>
                    <a:pt x="71614" y="112664"/>
                    <a:pt x="87796" y="103764"/>
                    <a:pt x="103168" y="93246"/>
                  </a:cubicBezTo>
                  <a:cubicBezTo>
                    <a:pt x="118541" y="82728"/>
                    <a:pt x="132093" y="69581"/>
                    <a:pt x="134318" y="50163"/>
                  </a:cubicBezTo>
                  <a:cubicBezTo>
                    <a:pt x="135734" y="37824"/>
                    <a:pt x="133104" y="25284"/>
                    <a:pt x="132093" y="12743"/>
                  </a:cubicBezTo>
                  <a:cubicBezTo>
                    <a:pt x="131486" y="8495"/>
                    <a:pt x="129868" y="4248"/>
                    <a:pt x="128857" y="0"/>
                  </a:cubicBezTo>
                  <a:close/>
                </a:path>
              </a:pathLst>
            </a:custGeom>
            <a:grpFill/>
            <a:ln w="2014"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09902767-4F14-4631-96A2-2143B8052A02}"/>
              </a:ext>
            </a:extLst>
          </p:cNvPr>
          <p:cNvSpPr txBox="1"/>
          <p:nvPr/>
        </p:nvSpPr>
        <p:spPr>
          <a:xfrm>
            <a:off x="142694" y="482427"/>
            <a:ext cx="6196912" cy="373436"/>
          </a:xfrm>
          <a:prstGeom prst="rect">
            <a:avLst/>
          </a:prstGeom>
          <a:noFill/>
        </p:spPr>
        <p:txBody>
          <a:bodyPr wrap="square">
            <a:spAutoFit/>
          </a:bodyPr>
          <a:lstStyle/>
          <a:p>
            <a:pPr defTabSz="914400" latinLnBrk="1">
              <a:lnSpc>
                <a:spcPct val="110000"/>
              </a:lnSpc>
              <a:spcBef>
                <a:spcPct val="20000"/>
              </a:spcBef>
            </a:pPr>
            <a:r>
              <a:rPr lang="en-US" b="1">
                <a:latin typeface="Arial (headings)"/>
              </a:rPr>
              <a:t>Kerugian yang Disebabkan oleh Kemacetan</a:t>
            </a:r>
          </a:p>
        </p:txBody>
      </p:sp>
      <p:sp>
        <p:nvSpPr>
          <p:cNvPr id="31" name="TextBox 30">
            <a:extLst>
              <a:ext uri="{FF2B5EF4-FFF2-40B4-BE49-F238E27FC236}">
                <a16:creationId xmlns:a16="http://schemas.microsoft.com/office/drawing/2014/main" id="{E4933875-B80C-4E48-A652-C50166CEEEC3}"/>
              </a:ext>
            </a:extLst>
          </p:cNvPr>
          <p:cNvSpPr txBox="1"/>
          <p:nvPr/>
        </p:nvSpPr>
        <p:spPr>
          <a:xfrm>
            <a:off x="142694" y="3324699"/>
            <a:ext cx="8774430" cy="1668214"/>
          </a:xfrm>
          <a:prstGeom prst="rect">
            <a:avLst/>
          </a:prstGeom>
          <a:noFill/>
        </p:spPr>
        <p:txBody>
          <a:bodyPr wrap="square">
            <a:spAutoFit/>
          </a:bodyPr>
          <a:lstStyle/>
          <a:p>
            <a:pPr algn="just">
              <a:lnSpc>
                <a:spcPct val="150000"/>
              </a:lnSpc>
            </a:pPr>
            <a:endParaRPr lang="en-US" sz="1400"/>
          </a:p>
          <a:p>
            <a:pPr algn="just">
              <a:lnSpc>
                <a:spcPct val="150000"/>
              </a:lnSpc>
            </a:pPr>
            <a:r>
              <a:rPr lang="en-US" sz="1400"/>
              <a:t>Guru Besar IPDN Djohermansyah menekankan pentingnya edukasi untuk mengubah kebiasaan masyarakat agar beralih dari kendaraan pribadi ke angkutan umum. Langkah ini perlu didukung oleh peraturan tarif, subsidi operasional, dan dukungan politik dari DPRD serta masyarakat.</a:t>
            </a:r>
          </a:p>
          <a:p>
            <a:pPr algn="just">
              <a:lnSpc>
                <a:spcPct val="150000"/>
              </a:lnSpc>
            </a:pPr>
            <a:endParaRPr lang="en-US" sz="1400"/>
          </a:p>
        </p:txBody>
      </p:sp>
    </p:spTree>
    <p:extLst>
      <p:ext uri="{BB962C8B-B14F-4D97-AF65-F5344CB8AC3E}">
        <p14:creationId xmlns:p14="http://schemas.microsoft.com/office/powerpoint/2010/main" val="3893209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arallelogram 43">
            <a:extLst>
              <a:ext uri="{FF2B5EF4-FFF2-40B4-BE49-F238E27FC236}">
                <a16:creationId xmlns:a16="http://schemas.microsoft.com/office/drawing/2014/main" id="{A42AADBD-1C3D-4A8D-87B5-E4FE28F48662}"/>
              </a:ext>
            </a:extLst>
          </p:cNvPr>
          <p:cNvSpPr/>
          <p:nvPr/>
        </p:nvSpPr>
        <p:spPr>
          <a:xfrm>
            <a:off x="6368791" y="0"/>
            <a:ext cx="3499822" cy="5251622"/>
          </a:xfrm>
          <a:prstGeom prst="parallelogram">
            <a:avLst>
              <a:gd name="adj" fmla="val 78010"/>
            </a:avLst>
          </a:prstGeom>
          <a:gradFill>
            <a:gsLst>
              <a:gs pos="100000">
                <a:srgbClr val="FBF0EB"/>
              </a:gs>
              <a:gs pos="2000">
                <a:srgbClr val="C00000"/>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10">
            <a:extLst>
              <a:ext uri="{FF2B5EF4-FFF2-40B4-BE49-F238E27FC236}">
                <a16:creationId xmlns:a16="http://schemas.microsoft.com/office/drawing/2014/main" id="{6473CE9C-72FB-4C02-A795-89DAFDF8F5D2}"/>
              </a:ext>
            </a:extLst>
          </p:cNvPr>
          <p:cNvSpPr txBox="1">
            <a:spLocks/>
          </p:cNvSpPr>
          <p:nvPr/>
        </p:nvSpPr>
        <p:spPr>
          <a:xfrm>
            <a:off x="111208" y="439771"/>
            <a:ext cx="5863470" cy="4063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1800" b="1">
                <a:latin typeface="Arial (headings)"/>
              </a:rPr>
              <a:t>Waktu Tunggu dan Ketidakefisienan Operasional</a:t>
            </a:r>
            <a:endParaRPr lang="en-US" altLang="ko-KR" sz="1800" b="1" dirty="0">
              <a:latin typeface="Arial (headings)"/>
            </a:endParaRPr>
          </a:p>
        </p:txBody>
      </p:sp>
      <p:sp>
        <p:nvSpPr>
          <p:cNvPr id="20" name="Rectangle: Single Corner Snipped 19">
            <a:extLst>
              <a:ext uri="{FF2B5EF4-FFF2-40B4-BE49-F238E27FC236}">
                <a16:creationId xmlns:a16="http://schemas.microsoft.com/office/drawing/2014/main" id="{4BE34C67-3C0A-4A06-B1B0-3E47F79414F0}"/>
              </a:ext>
            </a:extLst>
          </p:cNvPr>
          <p:cNvSpPr/>
          <p:nvPr/>
        </p:nvSpPr>
        <p:spPr>
          <a:xfrm>
            <a:off x="7656753" y="846097"/>
            <a:ext cx="4423719" cy="3166561"/>
          </a:xfrm>
          <a:prstGeom prst="snip1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10">
            <a:extLst>
              <a:ext uri="{FF2B5EF4-FFF2-40B4-BE49-F238E27FC236}">
                <a16:creationId xmlns:a16="http://schemas.microsoft.com/office/drawing/2014/main" id="{E136AA1D-8DC1-4B00-87EC-420E7DC51573}"/>
              </a:ext>
            </a:extLst>
          </p:cNvPr>
          <p:cNvSpPr txBox="1">
            <a:spLocks/>
          </p:cNvSpPr>
          <p:nvPr/>
        </p:nvSpPr>
        <p:spPr>
          <a:xfrm>
            <a:off x="111208" y="879505"/>
            <a:ext cx="7119586" cy="3166561"/>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defTabSz="914286" latinLnBrk="0">
              <a:lnSpc>
                <a:spcPct val="150000"/>
              </a:lnSpc>
              <a:buNone/>
            </a:pPr>
            <a:r>
              <a:rPr lang="en-US" sz="1400"/>
              <a:t>Waktu tunggu yang panjang disebabkan oleh jadwal transportasi yang tidak terintegrasi dan tidak merespons pola perjalanan masyarakat. Penelitian dari Greenpeace menunjukkan bahwa kenyamanan, ketepatan waktu, dan efisiensi perjalanan harus ditingkatkan untuk mendorong masyarakat beralih dari kendaraan pribadi ke transportasi publik.</a:t>
            </a:r>
          </a:p>
          <a:p>
            <a:pPr marL="0" indent="0" algn="just" defTabSz="914286" latinLnBrk="0">
              <a:lnSpc>
                <a:spcPct val="150000"/>
              </a:lnSpc>
              <a:buNone/>
            </a:pPr>
            <a:endParaRPr lang="en-US" sz="1400"/>
          </a:p>
          <a:p>
            <a:pPr marL="0" indent="0" algn="just" defTabSz="914286" latinLnBrk="0">
              <a:lnSpc>
                <a:spcPct val="150000"/>
              </a:lnSpc>
              <a:buNone/>
            </a:pPr>
            <a:r>
              <a:rPr lang="en-US" sz="1400"/>
              <a:t>Kompleksitas pengelolaan sistem transportasi massal membutuhkan teknologi penjadwalan adaptif untuk mengurangi kesenjangan layanan pada jam sibuk dan non-sibuk.</a:t>
            </a:r>
          </a:p>
        </p:txBody>
      </p:sp>
      <p:sp>
        <p:nvSpPr>
          <p:cNvPr id="46" name="TextBox 45">
            <a:extLst>
              <a:ext uri="{FF2B5EF4-FFF2-40B4-BE49-F238E27FC236}">
                <a16:creationId xmlns:a16="http://schemas.microsoft.com/office/drawing/2014/main" id="{4983CA05-AA40-4AD8-AAE9-4CDCECEF86B6}"/>
              </a:ext>
            </a:extLst>
          </p:cNvPr>
          <p:cNvSpPr txBox="1"/>
          <p:nvPr/>
        </p:nvSpPr>
        <p:spPr>
          <a:xfrm>
            <a:off x="111208" y="4079474"/>
            <a:ext cx="6257583" cy="646331"/>
          </a:xfrm>
          <a:prstGeom prst="rect">
            <a:avLst/>
          </a:prstGeom>
          <a:noFill/>
        </p:spPr>
        <p:txBody>
          <a:bodyPr wrap="square">
            <a:spAutoFit/>
          </a:bodyPr>
          <a:lstStyle/>
          <a:p>
            <a:pPr algn="just"/>
            <a:r>
              <a:rPr lang="en-US" sz="1200" b="1" i="1"/>
              <a:t>Sumber : </a:t>
            </a:r>
            <a:r>
              <a:rPr lang="en-US" sz="1200" i="1"/>
              <a:t>Greenpeace Indonesia. (n.d.). Jakarta dan tantangan transformasi transportasinya. </a:t>
            </a:r>
            <a:r>
              <a:rPr lang="en-US" sz="1200" i="1">
                <a:solidFill>
                  <a:srgbClr val="0070C0"/>
                </a:solidFill>
                <a:hlinkClick r:id="rId3">
                  <a:extLst>
                    <a:ext uri="{A12FA001-AC4F-418D-AE19-62706E023703}">
                      <ahyp:hlinkClr xmlns:ahyp="http://schemas.microsoft.com/office/drawing/2018/hyperlinkcolor" val="tx"/>
                    </a:ext>
                  </a:extLst>
                </a:hlinkClick>
              </a:rPr>
              <a:t>https://www.greenpeace.org/indonesia/cerita/57979/jakarta-dan-tantangan-transformasi-transportasinya/</a:t>
            </a:r>
            <a:endParaRPr lang="en-US" sz="1200" i="1">
              <a:solidFill>
                <a:srgbClr val="0070C0"/>
              </a:solidFill>
            </a:endParaRPr>
          </a:p>
        </p:txBody>
      </p:sp>
      <p:sp>
        <p:nvSpPr>
          <p:cNvPr id="9" name="TextBox 8">
            <a:extLst>
              <a:ext uri="{FF2B5EF4-FFF2-40B4-BE49-F238E27FC236}">
                <a16:creationId xmlns:a16="http://schemas.microsoft.com/office/drawing/2014/main" id="{E244A57F-B09C-4904-A50B-9CD912A18CF4}"/>
              </a:ext>
            </a:extLst>
          </p:cNvPr>
          <p:cNvSpPr txBox="1"/>
          <p:nvPr/>
        </p:nvSpPr>
        <p:spPr>
          <a:xfrm>
            <a:off x="10403020" y="5922528"/>
            <a:ext cx="1468095" cy="492443"/>
          </a:xfrm>
          <a:prstGeom prst="rect">
            <a:avLst/>
          </a:prstGeom>
          <a:noFill/>
        </p:spPr>
        <p:txBody>
          <a:bodyPr wrap="square">
            <a:spAutoFit/>
          </a:bodyPr>
          <a:lstStyle/>
          <a:p>
            <a:r>
              <a:rPr lang="en-US" sz="1300" b="1" i="1">
                <a:latin typeface="Times New Roman" panose="02020603050405020304" pitchFamily="18" charset="0"/>
                <a:cs typeface="Times New Roman" panose="02020603050405020304" pitchFamily="18" charset="0"/>
              </a:rPr>
              <a:t>“Every Failure is a Step to Success.” </a:t>
            </a:r>
          </a:p>
        </p:txBody>
      </p:sp>
      <p:sp>
        <p:nvSpPr>
          <p:cNvPr id="10" name="TextBox 9">
            <a:extLst>
              <a:ext uri="{FF2B5EF4-FFF2-40B4-BE49-F238E27FC236}">
                <a16:creationId xmlns:a16="http://schemas.microsoft.com/office/drawing/2014/main" id="{1CA9397D-D07E-426F-817B-D115474E1C58}"/>
              </a:ext>
            </a:extLst>
          </p:cNvPr>
          <p:cNvSpPr txBox="1"/>
          <p:nvPr/>
        </p:nvSpPr>
        <p:spPr>
          <a:xfrm>
            <a:off x="10439956" y="6422568"/>
            <a:ext cx="2211859" cy="261610"/>
          </a:xfrm>
          <a:prstGeom prst="rect">
            <a:avLst/>
          </a:prstGeom>
          <a:noFill/>
        </p:spPr>
        <p:txBody>
          <a:bodyPr wrap="square">
            <a:spAutoFit/>
          </a:bodyPr>
          <a:lstStyle/>
          <a:p>
            <a:r>
              <a:rPr lang="en-US" sz="1100" i="1">
                <a:latin typeface="var(--global-heading-font-family)"/>
                <a:cs typeface="Arial" pitchFamily="34" charset="0"/>
              </a:rPr>
              <a:t>William Whewell</a:t>
            </a:r>
          </a:p>
        </p:txBody>
      </p:sp>
      <p:grpSp>
        <p:nvGrpSpPr>
          <p:cNvPr id="11" name="Graphic 98">
            <a:extLst>
              <a:ext uri="{FF2B5EF4-FFF2-40B4-BE49-F238E27FC236}">
                <a16:creationId xmlns:a16="http://schemas.microsoft.com/office/drawing/2014/main" id="{E066F3F1-B2EE-4468-B10F-52B18CB8252D}"/>
              </a:ext>
            </a:extLst>
          </p:cNvPr>
          <p:cNvGrpSpPr/>
          <p:nvPr/>
        </p:nvGrpSpPr>
        <p:grpSpPr>
          <a:xfrm>
            <a:off x="10815382" y="5428648"/>
            <a:ext cx="1193161" cy="1410185"/>
            <a:chOff x="8465277" y="228137"/>
            <a:chExt cx="1519045" cy="1795345"/>
          </a:xfrm>
          <a:solidFill>
            <a:schemeClr val="accent1"/>
          </a:solidFill>
        </p:grpSpPr>
        <p:sp>
          <p:nvSpPr>
            <p:cNvPr id="12" name="Freeform: Shape 11">
              <a:extLst>
                <a:ext uri="{FF2B5EF4-FFF2-40B4-BE49-F238E27FC236}">
                  <a16:creationId xmlns:a16="http://schemas.microsoft.com/office/drawing/2014/main" id="{25AE5E69-DEDF-4E13-9716-EE0D2054A588}"/>
                </a:ext>
              </a:extLst>
            </p:cNvPr>
            <p:cNvSpPr/>
            <p:nvPr/>
          </p:nvSpPr>
          <p:spPr>
            <a:xfrm>
              <a:off x="8465277" y="1643215"/>
              <a:ext cx="1519045" cy="380267"/>
            </a:xfrm>
            <a:custGeom>
              <a:avLst/>
              <a:gdLst>
                <a:gd name="connsiteX0" fmla="*/ 0 w 1519045"/>
                <a:gd name="connsiteY0" fmla="*/ 143005 h 380266"/>
                <a:gd name="connsiteX1" fmla="*/ 4045 w 1519045"/>
                <a:gd name="connsiteY1" fmla="*/ 126823 h 380266"/>
                <a:gd name="connsiteX2" fmla="*/ 47129 w 1519045"/>
                <a:gd name="connsiteY2" fmla="*/ 65535 h 380266"/>
                <a:gd name="connsiteX3" fmla="*/ 164648 w 1519045"/>
                <a:gd name="connsiteY3" fmla="*/ 2630 h 380266"/>
                <a:gd name="connsiteX4" fmla="*/ 172536 w 1519045"/>
                <a:gd name="connsiteY4" fmla="*/ 0 h 380266"/>
                <a:gd name="connsiteX5" fmla="*/ 172536 w 1519045"/>
                <a:gd name="connsiteY5" fmla="*/ 0 h 380266"/>
                <a:gd name="connsiteX6" fmla="*/ 123182 w 1519045"/>
                <a:gd name="connsiteY6" fmla="*/ 25081 h 380266"/>
                <a:gd name="connsiteX7" fmla="*/ 65333 w 1519045"/>
                <a:gd name="connsiteY7" fmla="*/ 73626 h 380266"/>
                <a:gd name="connsiteX8" fmla="*/ 44702 w 1519045"/>
                <a:gd name="connsiteY8" fmla="*/ 124194 h 380266"/>
                <a:gd name="connsiteX9" fmla="*/ 67356 w 1519045"/>
                <a:gd name="connsiteY9" fmla="*/ 182245 h 380266"/>
                <a:gd name="connsiteX10" fmla="*/ 150286 w 1519045"/>
                <a:gd name="connsiteY10" fmla="*/ 236251 h 380266"/>
                <a:gd name="connsiteX11" fmla="*/ 302798 w 1519045"/>
                <a:gd name="connsiteY11" fmla="*/ 283987 h 380266"/>
                <a:gd name="connsiteX12" fmla="*/ 454702 w 1519045"/>
                <a:gd name="connsiteY12" fmla="*/ 317159 h 380266"/>
                <a:gd name="connsiteX13" fmla="*/ 558871 w 1519045"/>
                <a:gd name="connsiteY13" fmla="*/ 332127 h 380266"/>
                <a:gd name="connsiteX14" fmla="*/ 734037 w 1519045"/>
                <a:gd name="connsiteY14" fmla="*/ 343454 h 380266"/>
                <a:gd name="connsiteX15" fmla="*/ 871782 w 1519045"/>
                <a:gd name="connsiteY15" fmla="*/ 341431 h 380266"/>
                <a:gd name="connsiteX16" fmla="*/ 1008719 w 1519045"/>
                <a:gd name="connsiteY16" fmla="*/ 329295 h 380266"/>
                <a:gd name="connsiteX17" fmla="*/ 1214832 w 1519045"/>
                <a:gd name="connsiteY17" fmla="*/ 295921 h 380266"/>
                <a:gd name="connsiteX18" fmla="*/ 1388784 w 1519045"/>
                <a:gd name="connsiteY18" fmla="*/ 244949 h 380266"/>
                <a:gd name="connsiteX19" fmla="*/ 1469287 w 1519045"/>
                <a:gd name="connsiteY19" fmla="*/ 193168 h 380266"/>
                <a:gd name="connsiteX20" fmla="*/ 1497402 w 1519045"/>
                <a:gd name="connsiteY20" fmla="*/ 123789 h 380266"/>
                <a:gd name="connsiteX21" fmla="*/ 1484862 w 1519045"/>
                <a:gd name="connsiteY21" fmla="*/ 83133 h 380266"/>
                <a:gd name="connsiteX22" fmla="*/ 1481625 w 1519045"/>
                <a:gd name="connsiteY22" fmla="*/ 76256 h 380266"/>
                <a:gd name="connsiteX23" fmla="*/ 1519652 w 1519045"/>
                <a:gd name="connsiteY23" fmla="*/ 144825 h 380266"/>
                <a:gd name="connsiteX24" fmla="*/ 1505089 w 1519045"/>
                <a:gd name="connsiteY24" fmla="*/ 197011 h 380266"/>
                <a:gd name="connsiteX25" fmla="*/ 1454319 w 1519045"/>
                <a:gd name="connsiteY25" fmla="*/ 243937 h 380266"/>
                <a:gd name="connsiteX26" fmla="*/ 1341655 w 1519045"/>
                <a:gd name="connsiteY26" fmla="*/ 297336 h 380266"/>
                <a:gd name="connsiteX27" fmla="*/ 1123608 w 1519045"/>
                <a:gd name="connsiteY27" fmla="*/ 352152 h 380266"/>
                <a:gd name="connsiteX28" fmla="*/ 1000021 w 1519045"/>
                <a:gd name="connsiteY28" fmla="*/ 368940 h 380266"/>
                <a:gd name="connsiteX29" fmla="*/ 809483 w 1519045"/>
                <a:gd name="connsiteY29" fmla="*/ 380671 h 380266"/>
                <a:gd name="connsiteX30" fmla="*/ 796336 w 1519045"/>
                <a:gd name="connsiteY30" fmla="*/ 382087 h 380266"/>
                <a:gd name="connsiteX31" fmla="*/ 737273 w 1519045"/>
                <a:gd name="connsiteY31" fmla="*/ 382087 h 380266"/>
                <a:gd name="connsiteX32" fmla="*/ 728980 w 1519045"/>
                <a:gd name="connsiteY32" fmla="*/ 380874 h 380266"/>
                <a:gd name="connsiteX33" fmla="*/ 640588 w 1519045"/>
                <a:gd name="connsiteY33" fmla="*/ 377435 h 380266"/>
                <a:gd name="connsiteX34" fmla="*/ 506483 w 1519045"/>
                <a:gd name="connsiteY34" fmla="*/ 366108 h 380266"/>
                <a:gd name="connsiteX35" fmla="*/ 390583 w 1519045"/>
                <a:gd name="connsiteY35" fmla="*/ 349320 h 380266"/>
                <a:gd name="connsiteX36" fmla="*/ 166872 w 1519045"/>
                <a:gd name="connsiteY36" fmla="*/ 291875 h 380266"/>
                <a:gd name="connsiteX37" fmla="*/ 52186 w 1519045"/>
                <a:gd name="connsiteY37" fmla="*/ 233621 h 380266"/>
                <a:gd name="connsiteX38" fmla="*/ 4045 w 1519045"/>
                <a:gd name="connsiteY38" fmla="*/ 170513 h 380266"/>
                <a:gd name="connsiteX39" fmla="*/ 0 w 1519045"/>
                <a:gd name="connsiteY39" fmla="*/ 154332 h 380266"/>
                <a:gd name="connsiteX40" fmla="*/ 0 w 1519045"/>
                <a:gd name="connsiteY40" fmla="*/ 143005 h 3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19045" h="380266">
                  <a:moveTo>
                    <a:pt x="0" y="143005"/>
                  </a:moveTo>
                  <a:cubicBezTo>
                    <a:pt x="1416" y="137543"/>
                    <a:pt x="2427" y="132082"/>
                    <a:pt x="4045" y="126823"/>
                  </a:cubicBezTo>
                  <a:cubicBezTo>
                    <a:pt x="11327" y="101539"/>
                    <a:pt x="27509" y="82324"/>
                    <a:pt x="47129" y="65535"/>
                  </a:cubicBezTo>
                  <a:cubicBezTo>
                    <a:pt x="81717" y="36004"/>
                    <a:pt x="122171" y="17395"/>
                    <a:pt x="164648" y="2630"/>
                  </a:cubicBezTo>
                  <a:cubicBezTo>
                    <a:pt x="167277" y="1618"/>
                    <a:pt x="169907" y="809"/>
                    <a:pt x="172536" y="0"/>
                  </a:cubicBezTo>
                  <a:cubicBezTo>
                    <a:pt x="172738" y="0"/>
                    <a:pt x="172941" y="202"/>
                    <a:pt x="172536" y="0"/>
                  </a:cubicBezTo>
                  <a:cubicBezTo>
                    <a:pt x="156354" y="8091"/>
                    <a:pt x="139364" y="15979"/>
                    <a:pt x="123182" y="25081"/>
                  </a:cubicBezTo>
                  <a:cubicBezTo>
                    <a:pt x="100933" y="37622"/>
                    <a:pt x="81110" y="53197"/>
                    <a:pt x="65333" y="73626"/>
                  </a:cubicBezTo>
                  <a:cubicBezTo>
                    <a:pt x="53804" y="88594"/>
                    <a:pt x="45713" y="104978"/>
                    <a:pt x="44702" y="124194"/>
                  </a:cubicBezTo>
                  <a:cubicBezTo>
                    <a:pt x="43488" y="146848"/>
                    <a:pt x="52792" y="165659"/>
                    <a:pt x="67356" y="182245"/>
                  </a:cubicBezTo>
                  <a:cubicBezTo>
                    <a:pt x="90212" y="207731"/>
                    <a:pt x="119339" y="223508"/>
                    <a:pt x="150286" y="236251"/>
                  </a:cubicBezTo>
                  <a:cubicBezTo>
                    <a:pt x="199842" y="256478"/>
                    <a:pt x="251017" y="271244"/>
                    <a:pt x="302798" y="283987"/>
                  </a:cubicBezTo>
                  <a:cubicBezTo>
                    <a:pt x="353163" y="296325"/>
                    <a:pt x="403933" y="307450"/>
                    <a:pt x="454702" y="317159"/>
                  </a:cubicBezTo>
                  <a:cubicBezTo>
                    <a:pt x="489088" y="323834"/>
                    <a:pt x="524081" y="327677"/>
                    <a:pt x="558871" y="332127"/>
                  </a:cubicBezTo>
                  <a:cubicBezTo>
                    <a:pt x="616923" y="339409"/>
                    <a:pt x="675378" y="343656"/>
                    <a:pt x="734037" y="343454"/>
                  </a:cubicBezTo>
                  <a:cubicBezTo>
                    <a:pt x="779952" y="343454"/>
                    <a:pt x="825867" y="343656"/>
                    <a:pt x="871782" y="341431"/>
                  </a:cubicBezTo>
                  <a:cubicBezTo>
                    <a:pt x="917495" y="339004"/>
                    <a:pt x="963208" y="334149"/>
                    <a:pt x="1008719" y="329295"/>
                  </a:cubicBezTo>
                  <a:cubicBezTo>
                    <a:pt x="1078097" y="322013"/>
                    <a:pt x="1146465" y="309675"/>
                    <a:pt x="1214832" y="295921"/>
                  </a:cubicBezTo>
                  <a:cubicBezTo>
                    <a:pt x="1274299" y="283784"/>
                    <a:pt x="1332957" y="269423"/>
                    <a:pt x="1388784" y="244949"/>
                  </a:cubicBezTo>
                  <a:cubicBezTo>
                    <a:pt x="1418315" y="232003"/>
                    <a:pt x="1446431" y="216631"/>
                    <a:pt x="1469287" y="193168"/>
                  </a:cubicBezTo>
                  <a:cubicBezTo>
                    <a:pt x="1488098" y="173952"/>
                    <a:pt x="1499628" y="151702"/>
                    <a:pt x="1497402" y="123789"/>
                  </a:cubicBezTo>
                  <a:cubicBezTo>
                    <a:pt x="1496391" y="109226"/>
                    <a:pt x="1491537" y="95876"/>
                    <a:pt x="1484862" y="83133"/>
                  </a:cubicBezTo>
                  <a:cubicBezTo>
                    <a:pt x="1483648" y="80908"/>
                    <a:pt x="1482435" y="78683"/>
                    <a:pt x="1481625" y="76256"/>
                  </a:cubicBezTo>
                  <a:cubicBezTo>
                    <a:pt x="1500639" y="95674"/>
                    <a:pt x="1516416" y="116710"/>
                    <a:pt x="1519652" y="144825"/>
                  </a:cubicBezTo>
                  <a:cubicBezTo>
                    <a:pt x="1521877" y="164243"/>
                    <a:pt x="1515607" y="181436"/>
                    <a:pt x="1505089" y="197011"/>
                  </a:cubicBezTo>
                  <a:cubicBezTo>
                    <a:pt x="1491941" y="216631"/>
                    <a:pt x="1473939" y="231194"/>
                    <a:pt x="1454319" y="243937"/>
                  </a:cubicBezTo>
                  <a:cubicBezTo>
                    <a:pt x="1419326" y="266996"/>
                    <a:pt x="1380895" y="283380"/>
                    <a:pt x="1341655" y="297336"/>
                  </a:cubicBezTo>
                  <a:cubicBezTo>
                    <a:pt x="1270658" y="322418"/>
                    <a:pt x="1197841" y="340218"/>
                    <a:pt x="1123608" y="352152"/>
                  </a:cubicBezTo>
                  <a:cubicBezTo>
                    <a:pt x="1082547" y="358826"/>
                    <a:pt x="1041284" y="364085"/>
                    <a:pt x="1000021" y="368940"/>
                  </a:cubicBezTo>
                  <a:cubicBezTo>
                    <a:pt x="936711" y="376424"/>
                    <a:pt x="873198" y="379458"/>
                    <a:pt x="809483" y="380671"/>
                  </a:cubicBezTo>
                  <a:cubicBezTo>
                    <a:pt x="805033" y="380671"/>
                    <a:pt x="800786" y="381481"/>
                    <a:pt x="796336" y="382087"/>
                  </a:cubicBezTo>
                  <a:cubicBezTo>
                    <a:pt x="776716" y="382087"/>
                    <a:pt x="756893" y="382087"/>
                    <a:pt x="737273" y="382087"/>
                  </a:cubicBezTo>
                  <a:cubicBezTo>
                    <a:pt x="734441" y="381683"/>
                    <a:pt x="731812" y="381076"/>
                    <a:pt x="728980" y="380874"/>
                  </a:cubicBezTo>
                  <a:cubicBezTo>
                    <a:pt x="699449" y="379660"/>
                    <a:pt x="669917" y="379458"/>
                    <a:pt x="640588" y="377435"/>
                  </a:cubicBezTo>
                  <a:cubicBezTo>
                    <a:pt x="595887" y="374401"/>
                    <a:pt x="550983" y="370963"/>
                    <a:pt x="506483" y="366108"/>
                  </a:cubicBezTo>
                  <a:cubicBezTo>
                    <a:pt x="467648" y="361860"/>
                    <a:pt x="429216" y="355792"/>
                    <a:pt x="390583" y="349320"/>
                  </a:cubicBezTo>
                  <a:cubicBezTo>
                    <a:pt x="314327" y="336779"/>
                    <a:pt x="239690" y="317968"/>
                    <a:pt x="166872" y="291875"/>
                  </a:cubicBezTo>
                  <a:cubicBezTo>
                    <a:pt x="126216" y="277312"/>
                    <a:pt x="86571" y="260321"/>
                    <a:pt x="52186" y="233621"/>
                  </a:cubicBezTo>
                  <a:cubicBezTo>
                    <a:pt x="30543" y="217035"/>
                    <a:pt x="11934" y="197617"/>
                    <a:pt x="4045" y="170513"/>
                  </a:cubicBezTo>
                  <a:cubicBezTo>
                    <a:pt x="2427" y="165254"/>
                    <a:pt x="1416" y="159793"/>
                    <a:pt x="0" y="154332"/>
                  </a:cubicBezTo>
                  <a:cubicBezTo>
                    <a:pt x="0" y="150489"/>
                    <a:pt x="0" y="146645"/>
                    <a:pt x="0" y="143005"/>
                  </a:cubicBezTo>
                  <a:close/>
                </a:path>
              </a:pathLst>
            </a:custGeom>
            <a:grpFill/>
            <a:ln w="20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DAEE1A0-307E-4BE9-815D-EAA242EC5351}"/>
                </a:ext>
              </a:extLst>
            </p:cNvPr>
            <p:cNvSpPr/>
            <p:nvPr/>
          </p:nvSpPr>
          <p:spPr>
            <a:xfrm>
              <a:off x="8747862" y="392784"/>
              <a:ext cx="981008" cy="1385547"/>
            </a:xfrm>
            <a:custGeom>
              <a:avLst/>
              <a:gdLst>
                <a:gd name="connsiteX0" fmla="*/ 846888 w 981007"/>
                <a:gd name="connsiteY0" fmla="*/ 0 h 1385546"/>
                <a:gd name="connsiteX1" fmla="*/ 915256 w 981007"/>
                <a:gd name="connsiteY1" fmla="*/ 137341 h 1385546"/>
                <a:gd name="connsiteX2" fmla="*/ 880263 w 981007"/>
                <a:gd name="connsiteY2" fmla="*/ 274278 h 1385546"/>
                <a:gd name="connsiteX3" fmla="*/ 778117 w 981007"/>
                <a:gd name="connsiteY3" fmla="*/ 364490 h 1385546"/>
                <a:gd name="connsiteX4" fmla="*/ 637944 w 981007"/>
                <a:gd name="connsiteY4" fmla="*/ 451870 h 1385546"/>
                <a:gd name="connsiteX5" fmla="*/ 566138 w 981007"/>
                <a:gd name="connsiteY5" fmla="*/ 508101 h 1385546"/>
                <a:gd name="connsiteX6" fmla="*/ 559059 w 981007"/>
                <a:gd name="connsiteY6" fmla="*/ 516192 h 1385546"/>
                <a:gd name="connsiteX7" fmla="*/ 689927 w 981007"/>
                <a:gd name="connsiteY7" fmla="*/ 541880 h 1385546"/>
                <a:gd name="connsiteX8" fmla="*/ 650687 w 981007"/>
                <a:gd name="connsiteY8" fmla="*/ 539858 h 1385546"/>
                <a:gd name="connsiteX9" fmla="*/ 588995 w 981007"/>
                <a:gd name="connsiteY9" fmla="*/ 536015 h 1385546"/>
                <a:gd name="connsiteX10" fmla="*/ 556025 w 981007"/>
                <a:gd name="connsiteY10" fmla="*/ 534801 h 1385546"/>
                <a:gd name="connsiteX11" fmla="*/ 549754 w 981007"/>
                <a:gd name="connsiteY11" fmla="*/ 536621 h 1385546"/>
                <a:gd name="connsiteX12" fmla="*/ 524268 w 981007"/>
                <a:gd name="connsiteY12" fmla="*/ 573839 h 1385546"/>
                <a:gd name="connsiteX13" fmla="*/ 552586 w 981007"/>
                <a:gd name="connsiteY13" fmla="*/ 576266 h 1385546"/>
                <a:gd name="connsiteX14" fmla="*/ 648664 w 981007"/>
                <a:gd name="connsiteY14" fmla="*/ 587796 h 1385546"/>
                <a:gd name="connsiteX15" fmla="*/ 778926 w 981007"/>
                <a:gd name="connsiteY15" fmla="*/ 625620 h 1385546"/>
                <a:gd name="connsiteX16" fmla="*/ 827471 w 981007"/>
                <a:gd name="connsiteY16" fmla="*/ 654949 h 1385546"/>
                <a:gd name="connsiteX17" fmla="*/ 836977 w 981007"/>
                <a:gd name="connsiteY17" fmla="*/ 664253 h 1385546"/>
                <a:gd name="connsiteX18" fmla="*/ 835359 w 981007"/>
                <a:gd name="connsiteY18" fmla="*/ 726148 h 1385546"/>
                <a:gd name="connsiteX19" fmla="*/ 829089 w 981007"/>
                <a:gd name="connsiteY19" fmla="*/ 732621 h 1385546"/>
                <a:gd name="connsiteX20" fmla="*/ 831920 w 981007"/>
                <a:gd name="connsiteY20" fmla="*/ 732823 h 1385546"/>
                <a:gd name="connsiteX21" fmla="*/ 883904 w 981007"/>
                <a:gd name="connsiteY21" fmla="*/ 696819 h 1385546"/>
                <a:gd name="connsiteX22" fmla="*/ 908581 w 981007"/>
                <a:gd name="connsiteY22" fmla="*/ 639981 h 1385546"/>
                <a:gd name="connsiteX23" fmla="*/ 910401 w 981007"/>
                <a:gd name="connsiteY23" fmla="*/ 635733 h 1385546"/>
                <a:gd name="connsiteX24" fmla="*/ 933864 w 981007"/>
                <a:gd name="connsiteY24" fmla="*/ 685694 h 1385546"/>
                <a:gd name="connsiteX25" fmla="*/ 976746 w 981007"/>
                <a:gd name="connsiteY25" fmla="*/ 827687 h 1385546"/>
                <a:gd name="connsiteX26" fmla="*/ 981802 w 981007"/>
                <a:gd name="connsiteY26" fmla="*/ 926395 h 1385546"/>
                <a:gd name="connsiteX27" fmla="*/ 927594 w 981007"/>
                <a:gd name="connsiteY27" fmla="*/ 1123203 h 1385546"/>
                <a:gd name="connsiteX28" fmla="*/ 767801 w 981007"/>
                <a:gd name="connsiteY28" fmla="*/ 1294121 h 1385546"/>
                <a:gd name="connsiteX29" fmla="*/ 600726 w 981007"/>
                <a:gd name="connsiteY29" fmla="*/ 1375838 h 1385546"/>
                <a:gd name="connsiteX30" fmla="*/ 572813 w 981007"/>
                <a:gd name="connsiteY30" fmla="*/ 1386356 h 1385546"/>
                <a:gd name="connsiteX31" fmla="*/ 624189 w 981007"/>
                <a:gd name="connsiteY31" fmla="*/ 1355004 h 1385546"/>
                <a:gd name="connsiteX32" fmla="*/ 830505 w 981007"/>
                <a:gd name="connsiteY32" fmla="*/ 1167096 h 1385546"/>
                <a:gd name="connsiteX33" fmla="*/ 914851 w 981007"/>
                <a:gd name="connsiteY33" fmla="*/ 995571 h 1385546"/>
                <a:gd name="connsiteX34" fmla="*/ 874599 w 981007"/>
                <a:gd name="connsiteY34" fmla="*/ 742330 h 1385546"/>
                <a:gd name="connsiteX35" fmla="*/ 871161 w 981007"/>
                <a:gd name="connsiteY35" fmla="*/ 737677 h 1385546"/>
                <a:gd name="connsiteX36" fmla="*/ 833943 w 981007"/>
                <a:gd name="connsiteY36" fmla="*/ 756488 h 1385546"/>
                <a:gd name="connsiteX37" fmla="*/ 703682 w 981007"/>
                <a:gd name="connsiteY37" fmla="*/ 797145 h 1385546"/>
                <a:gd name="connsiteX38" fmla="*/ 598097 w 981007"/>
                <a:gd name="connsiteY38" fmla="*/ 811506 h 1385546"/>
                <a:gd name="connsiteX39" fmla="*/ 402097 w 981007"/>
                <a:gd name="connsiteY39" fmla="*/ 815349 h 1385546"/>
                <a:gd name="connsiteX40" fmla="*/ 308851 w 981007"/>
                <a:gd name="connsiteY40" fmla="*/ 809888 h 1385546"/>
                <a:gd name="connsiteX41" fmla="*/ 72802 w 981007"/>
                <a:gd name="connsiteY41" fmla="*/ 728171 h 1385546"/>
                <a:gd name="connsiteX42" fmla="*/ 67139 w 981007"/>
                <a:gd name="connsiteY42" fmla="*/ 724732 h 1385546"/>
                <a:gd name="connsiteX43" fmla="*/ 64105 w 981007"/>
                <a:gd name="connsiteY43" fmla="*/ 736464 h 1385546"/>
                <a:gd name="connsiteX44" fmla="*/ 48530 w 981007"/>
                <a:gd name="connsiteY44" fmla="*/ 840430 h 1385546"/>
                <a:gd name="connsiteX45" fmla="*/ 46507 w 981007"/>
                <a:gd name="connsiteY45" fmla="*/ 966647 h 1385546"/>
                <a:gd name="connsiteX46" fmla="*/ 77252 w 981007"/>
                <a:gd name="connsiteY46" fmla="*/ 1107224 h 1385546"/>
                <a:gd name="connsiteX47" fmla="*/ 176162 w 981007"/>
                <a:gd name="connsiteY47" fmla="*/ 1258522 h 1385546"/>
                <a:gd name="connsiteX48" fmla="*/ 299344 w 981007"/>
                <a:gd name="connsiteY48" fmla="*/ 1365522 h 1385546"/>
                <a:gd name="connsiteX49" fmla="*/ 302581 w 981007"/>
                <a:gd name="connsiteY49" fmla="*/ 1369972 h 1385546"/>
                <a:gd name="connsiteX50" fmla="*/ 296310 w 981007"/>
                <a:gd name="connsiteY50" fmla="*/ 1367545 h 1385546"/>
                <a:gd name="connsiteX51" fmla="*/ 32551 w 981007"/>
                <a:gd name="connsiteY51" fmla="*/ 1094076 h 1385546"/>
                <a:gd name="connsiteX52" fmla="*/ 3828 w 981007"/>
                <a:gd name="connsiteY52" fmla="*/ 972108 h 1385546"/>
                <a:gd name="connsiteX53" fmla="*/ 3019 w 981007"/>
                <a:gd name="connsiteY53" fmla="*/ 848723 h 1385546"/>
                <a:gd name="connsiteX54" fmla="*/ 42664 w 981007"/>
                <a:gd name="connsiteY54" fmla="*/ 686301 h 1385546"/>
                <a:gd name="connsiteX55" fmla="*/ 45091 w 981007"/>
                <a:gd name="connsiteY55" fmla="*/ 668906 h 1385546"/>
                <a:gd name="connsiteX56" fmla="*/ 54194 w 981007"/>
                <a:gd name="connsiteY56" fmla="*/ 638161 h 1385546"/>
                <a:gd name="connsiteX57" fmla="*/ 92625 w 981007"/>
                <a:gd name="connsiteY57" fmla="*/ 601348 h 1385546"/>
                <a:gd name="connsiteX58" fmla="*/ 241698 w 981007"/>
                <a:gd name="connsiteY58" fmla="*/ 534801 h 1385546"/>
                <a:gd name="connsiteX59" fmla="*/ 363059 w 981007"/>
                <a:gd name="connsiteY59" fmla="*/ 512956 h 1385546"/>
                <a:gd name="connsiteX60" fmla="*/ 474510 w 981007"/>
                <a:gd name="connsiteY60" fmla="*/ 512551 h 1385546"/>
                <a:gd name="connsiteX61" fmla="*/ 489882 w 981007"/>
                <a:gd name="connsiteY61" fmla="*/ 504056 h 1385546"/>
                <a:gd name="connsiteX62" fmla="*/ 561688 w 981007"/>
                <a:gd name="connsiteY62" fmla="*/ 415057 h 1385546"/>
                <a:gd name="connsiteX63" fmla="*/ 693366 w 981007"/>
                <a:gd name="connsiteY63" fmla="*/ 328081 h 1385546"/>
                <a:gd name="connsiteX64" fmla="*/ 798951 w 981007"/>
                <a:gd name="connsiteY64" fmla="*/ 257692 h 1385546"/>
                <a:gd name="connsiteX65" fmla="*/ 859834 w 981007"/>
                <a:gd name="connsiteY65" fmla="*/ 171525 h 1385546"/>
                <a:gd name="connsiteX66" fmla="*/ 865295 w 981007"/>
                <a:gd name="connsiteY66" fmla="*/ 92437 h 1385546"/>
                <a:gd name="connsiteX67" fmla="*/ 846888 w 981007"/>
                <a:gd name="connsiteY67" fmla="*/ 0 h 1385546"/>
                <a:gd name="connsiteX68" fmla="*/ 479971 w 981007"/>
                <a:gd name="connsiteY68" fmla="*/ 533587 h 1385546"/>
                <a:gd name="connsiteX69" fmla="*/ 473701 w 981007"/>
                <a:gd name="connsiteY69" fmla="*/ 533183 h 1385546"/>
                <a:gd name="connsiteX70" fmla="*/ 317549 w 981007"/>
                <a:gd name="connsiteY70" fmla="*/ 542892 h 1385546"/>
                <a:gd name="connsiteX71" fmla="*/ 202053 w 981007"/>
                <a:gd name="connsiteY71" fmla="*/ 571816 h 1385546"/>
                <a:gd name="connsiteX72" fmla="*/ 106379 w 981007"/>
                <a:gd name="connsiteY72" fmla="*/ 625620 h 1385546"/>
                <a:gd name="connsiteX73" fmla="*/ 95457 w 981007"/>
                <a:gd name="connsiteY73" fmla="*/ 690144 h 1385546"/>
                <a:gd name="connsiteX74" fmla="*/ 118515 w 981007"/>
                <a:gd name="connsiteY74" fmla="*/ 715428 h 1385546"/>
                <a:gd name="connsiteX75" fmla="*/ 190119 w 981007"/>
                <a:gd name="connsiteY75" fmla="*/ 752039 h 1385546"/>
                <a:gd name="connsiteX76" fmla="*/ 343237 w 981007"/>
                <a:gd name="connsiteY76" fmla="*/ 781368 h 1385546"/>
                <a:gd name="connsiteX77" fmla="*/ 454081 w 981007"/>
                <a:gd name="connsiteY77" fmla="*/ 786829 h 1385546"/>
                <a:gd name="connsiteX78" fmla="*/ 670105 w 981007"/>
                <a:gd name="connsiteY78" fmla="*/ 777524 h 1385546"/>
                <a:gd name="connsiteX79" fmla="*/ 740697 w 981007"/>
                <a:gd name="connsiteY79" fmla="*/ 762961 h 1385546"/>
                <a:gd name="connsiteX80" fmla="*/ 794703 w 981007"/>
                <a:gd name="connsiteY80" fmla="*/ 731407 h 1385546"/>
                <a:gd name="connsiteX81" fmla="*/ 797332 w 981007"/>
                <a:gd name="connsiteY81" fmla="*/ 680840 h 1385546"/>
                <a:gd name="connsiteX82" fmla="*/ 768812 w 981007"/>
                <a:gd name="connsiteY82" fmla="*/ 654949 h 1385546"/>
                <a:gd name="connsiteX83" fmla="*/ 595265 w 981007"/>
                <a:gd name="connsiteY83" fmla="*/ 600943 h 1385546"/>
                <a:gd name="connsiteX84" fmla="*/ 524673 w 981007"/>
                <a:gd name="connsiteY84" fmla="*/ 595482 h 1385546"/>
                <a:gd name="connsiteX85" fmla="*/ 514559 w 981007"/>
                <a:gd name="connsiteY85" fmla="*/ 602157 h 1385546"/>
                <a:gd name="connsiteX86" fmla="*/ 503637 w 981007"/>
                <a:gd name="connsiteY86" fmla="*/ 676187 h 1385546"/>
                <a:gd name="connsiteX87" fmla="*/ 502625 w 981007"/>
                <a:gd name="connsiteY87" fmla="*/ 688728 h 1385546"/>
                <a:gd name="connsiteX88" fmla="*/ 473701 w 981007"/>
                <a:gd name="connsiteY88" fmla="*/ 603168 h 1385546"/>
                <a:gd name="connsiteX89" fmla="*/ 464599 w 981007"/>
                <a:gd name="connsiteY89" fmla="*/ 595280 h 1385546"/>
                <a:gd name="connsiteX90" fmla="*/ 330494 w 981007"/>
                <a:gd name="connsiteY90" fmla="*/ 607416 h 1385546"/>
                <a:gd name="connsiteX91" fmla="*/ 203266 w 981007"/>
                <a:gd name="connsiteY91" fmla="*/ 635936 h 1385546"/>
                <a:gd name="connsiteX92" fmla="*/ 169690 w 981007"/>
                <a:gd name="connsiteY92" fmla="*/ 647061 h 1385546"/>
                <a:gd name="connsiteX93" fmla="*/ 173937 w 981007"/>
                <a:gd name="connsiteY93" fmla="*/ 643420 h 1385546"/>
                <a:gd name="connsiteX94" fmla="*/ 423336 w 981007"/>
                <a:gd name="connsiteY94" fmla="*/ 576468 h 1385546"/>
                <a:gd name="connsiteX95" fmla="*/ 466217 w 981007"/>
                <a:gd name="connsiteY95" fmla="*/ 574243 h 1385546"/>
                <a:gd name="connsiteX96" fmla="*/ 472892 w 981007"/>
                <a:gd name="connsiteY96" fmla="*/ 571007 h 1385546"/>
                <a:gd name="connsiteX97" fmla="*/ 479971 w 981007"/>
                <a:gd name="connsiteY97" fmla="*/ 533587 h 138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81007" h="1385546">
                  <a:moveTo>
                    <a:pt x="846888" y="0"/>
                  </a:moveTo>
                  <a:cubicBezTo>
                    <a:pt x="878645" y="40858"/>
                    <a:pt x="906356" y="84549"/>
                    <a:pt x="915256" y="137341"/>
                  </a:cubicBezTo>
                  <a:cubicBezTo>
                    <a:pt x="923751" y="187908"/>
                    <a:pt x="910401" y="233419"/>
                    <a:pt x="880263" y="274278"/>
                  </a:cubicBezTo>
                  <a:cubicBezTo>
                    <a:pt x="852552" y="311698"/>
                    <a:pt x="816952" y="340015"/>
                    <a:pt x="778117" y="364490"/>
                  </a:cubicBezTo>
                  <a:cubicBezTo>
                    <a:pt x="731595" y="393819"/>
                    <a:pt x="684466" y="422339"/>
                    <a:pt x="637944" y="451870"/>
                  </a:cubicBezTo>
                  <a:cubicBezTo>
                    <a:pt x="612256" y="468254"/>
                    <a:pt x="587579" y="486256"/>
                    <a:pt x="566138" y="508101"/>
                  </a:cubicBezTo>
                  <a:cubicBezTo>
                    <a:pt x="564115" y="510124"/>
                    <a:pt x="562295" y="512551"/>
                    <a:pt x="559059" y="516192"/>
                  </a:cubicBezTo>
                  <a:cubicBezTo>
                    <a:pt x="604772" y="520238"/>
                    <a:pt x="648664" y="524081"/>
                    <a:pt x="689927" y="541880"/>
                  </a:cubicBezTo>
                  <a:cubicBezTo>
                    <a:pt x="676780" y="541274"/>
                    <a:pt x="663632" y="540667"/>
                    <a:pt x="650687" y="539858"/>
                  </a:cubicBezTo>
                  <a:cubicBezTo>
                    <a:pt x="630055" y="538644"/>
                    <a:pt x="609626" y="537228"/>
                    <a:pt x="588995" y="536015"/>
                  </a:cubicBezTo>
                  <a:cubicBezTo>
                    <a:pt x="578072" y="535408"/>
                    <a:pt x="566947" y="535003"/>
                    <a:pt x="556025" y="534801"/>
                  </a:cubicBezTo>
                  <a:cubicBezTo>
                    <a:pt x="553800" y="534801"/>
                    <a:pt x="550766" y="535205"/>
                    <a:pt x="549754" y="536621"/>
                  </a:cubicBezTo>
                  <a:cubicBezTo>
                    <a:pt x="541461" y="548353"/>
                    <a:pt x="533370" y="560287"/>
                    <a:pt x="524268" y="573839"/>
                  </a:cubicBezTo>
                  <a:cubicBezTo>
                    <a:pt x="535595" y="574850"/>
                    <a:pt x="544091" y="575255"/>
                    <a:pt x="552586" y="576266"/>
                  </a:cubicBezTo>
                  <a:cubicBezTo>
                    <a:pt x="584545" y="579907"/>
                    <a:pt x="616706" y="582739"/>
                    <a:pt x="648664" y="587796"/>
                  </a:cubicBezTo>
                  <a:cubicBezTo>
                    <a:pt x="693568" y="594875"/>
                    <a:pt x="737663" y="606202"/>
                    <a:pt x="778926" y="625620"/>
                  </a:cubicBezTo>
                  <a:cubicBezTo>
                    <a:pt x="795917" y="633711"/>
                    <a:pt x="811491" y="644836"/>
                    <a:pt x="827471" y="654949"/>
                  </a:cubicBezTo>
                  <a:cubicBezTo>
                    <a:pt x="831111" y="657174"/>
                    <a:pt x="834145" y="661017"/>
                    <a:pt x="836977" y="664253"/>
                  </a:cubicBezTo>
                  <a:cubicBezTo>
                    <a:pt x="854979" y="685290"/>
                    <a:pt x="854372" y="706326"/>
                    <a:pt x="835359" y="726148"/>
                  </a:cubicBezTo>
                  <a:cubicBezTo>
                    <a:pt x="833539" y="728171"/>
                    <a:pt x="831516" y="730193"/>
                    <a:pt x="829089" y="732621"/>
                  </a:cubicBezTo>
                  <a:cubicBezTo>
                    <a:pt x="830707" y="732823"/>
                    <a:pt x="831516" y="733025"/>
                    <a:pt x="831920" y="732823"/>
                  </a:cubicBezTo>
                  <a:cubicBezTo>
                    <a:pt x="849316" y="720889"/>
                    <a:pt x="867115" y="709764"/>
                    <a:pt x="883904" y="696819"/>
                  </a:cubicBezTo>
                  <a:cubicBezTo>
                    <a:pt x="902108" y="682660"/>
                    <a:pt x="907569" y="662029"/>
                    <a:pt x="908581" y="639981"/>
                  </a:cubicBezTo>
                  <a:cubicBezTo>
                    <a:pt x="908581" y="638768"/>
                    <a:pt x="908783" y="637352"/>
                    <a:pt x="910401" y="635733"/>
                  </a:cubicBezTo>
                  <a:cubicBezTo>
                    <a:pt x="918290" y="652320"/>
                    <a:pt x="926380" y="668906"/>
                    <a:pt x="933864" y="685694"/>
                  </a:cubicBezTo>
                  <a:cubicBezTo>
                    <a:pt x="954091" y="731205"/>
                    <a:pt x="969059" y="778334"/>
                    <a:pt x="976746" y="827687"/>
                  </a:cubicBezTo>
                  <a:cubicBezTo>
                    <a:pt x="981802" y="860253"/>
                    <a:pt x="983825" y="893223"/>
                    <a:pt x="981802" y="926395"/>
                  </a:cubicBezTo>
                  <a:cubicBezTo>
                    <a:pt x="977555" y="995976"/>
                    <a:pt x="958946" y="1061309"/>
                    <a:pt x="927594" y="1123203"/>
                  </a:cubicBezTo>
                  <a:cubicBezTo>
                    <a:pt x="890983" y="1195616"/>
                    <a:pt x="836168" y="1251240"/>
                    <a:pt x="767801" y="1294121"/>
                  </a:cubicBezTo>
                  <a:cubicBezTo>
                    <a:pt x="715009" y="1327293"/>
                    <a:pt x="658171" y="1351970"/>
                    <a:pt x="600726" y="1375838"/>
                  </a:cubicBezTo>
                  <a:cubicBezTo>
                    <a:pt x="591624" y="1379681"/>
                    <a:pt x="582320" y="1383524"/>
                    <a:pt x="572813" y="1386356"/>
                  </a:cubicBezTo>
                  <a:cubicBezTo>
                    <a:pt x="590006" y="1375838"/>
                    <a:pt x="607401" y="1365927"/>
                    <a:pt x="624189" y="1355004"/>
                  </a:cubicBezTo>
                  <a:cubicBezTo>
                    <a:pt x="703479" y="1303830"/>
                    <a:pt x="773667" y="1242745"/>
                    <a:pt x="830505" y="1167096"/>
                  </a:cubicBezTo>
                  <a:cubicBezTo>
                    <a:pt x="869340" y="1115315"/>
                    <a:pt x="899479" y="1059084"/>
                    <a:pt x="914851" y="995571"/>
                  </a:cubicBezTo>
                  <a:cubicBezTo>
                    <a:pt x="936494" y="905561"/>
                    <a:pt x="921324" y="821417"/>
                    <a:pt x="874599" y="742330"/>
                  </a:cubicBezTo>
                  <a:cubicBezTo>
                    <a:pt x="873588" y="740711"/>
                    <a:pt x="872374" y="739296"/>
                    <a:pt x="871161" y="737677"/>
                  </a:cubicBezTo>
                  <a:cubicBezTo>
                    <a:pt x="858620" y="744150"/>
                    <a:pt x="846484" y="750825"/>
                    <a:pt x="833943" y="756488"/>
                  </a:cubicBezTo>
                  <a:cubicBezTo>
                    <a:pt x="792478" y="775906"/>
                    <a:pt x="748788" y="789256"/>
                    <a:pt x="703682" y="797145"/>
                  </a:cubicBezTo>
                  <a:cubicBezTo>
                    <a:pt x="668689" y="803213"/>
                    <a:pt x="633494" y="807663"/>
                    <a:pt x="598097" y="811506"/>
                  </a:cubicBezTo>
                  <a:cubicBezTo>
                    <a:pt x="532966" y="818585"/>
                    <a:pt x="467430" y="816360"/>
                    <a:pt x="402097" y="815349"/>
                  </a:cubicBezTo>
                  <a:cubicBezTo>
                    <a:pt x="370948" y="814944"/>
                    <a:pt x="339798" y="812922"/>
                    <a:pt x="308851" y="809888"/>
                  </a:cubicBezTo>
                  <a:cubicBezTo>
                    <a:pt x="223696" y="801595"/>
                    <a:pt x="143597" y="778131"/>
                    <a:pt x="72802" y="728171"/>
                  </a:cubicBezTo>
                  <a:cubicBezTo>
                    <a:pt x="71386" y="727159"/>
                    <a:pt x="69566" y="726350"/>
                    <a:pt x="67139" y="724732"/>
                  </a:cubicBezTo>
                  <a:cubicBezTo>
                    <a:pt x="65925" y="728980"/>
                    <a:pt x="64712" y="732621"/>
                    <a:pt x="64105" y="736464"/>
                  </a:cubicBezTo>
                  <a:cubicBezTo>
                    <a:pt x="58846" y="771052"/>
                    <a:pt x="52373" y="805640"/>
                    <a:pt x="48530" y="840430"/>
                  </a:cubicBezTo>
                  <a:cubicBezTo>
                    <a:pt x="43878" y="882300"/>
                    <a:pt x="43069" y="924575"/>
                    <a:pt x="46507" y="966647"/>
                  </a:cubicBezTo>
                  <a:cubicBezTo>
                    <a:pt x="50350" y="1014989"/>
                    <a:pt x="59655" y="1061916"/>
                    <a:pt x="77252" y="1107224"/>
                  </a:cubicBezTo>
                  <a:cubicBezTo>
                    <a:pt x="99502" y="1164669"/>
                    <a:pt x="133686" y="1214427"/>
                    <a:pt x="176162" y="1258522"/>
                  </a:cubicBezTo>
                  <a:cubicBezTo>
                    <a:pt x="213987" y="1297762"/>
                    <a:pt x="256665" y="1331541"/>
                    <a:pt x="299344" y="1365522"/>
                  </a:cubicBezTo>
                  <a:cubicBezTo>
                    <a:pt x="300558" y="1366534"/>
                    <a:pt x="301772" y="1367545"/>
                    <a:pt x="302581" y="1369972"/>
                  </a:cubicBezTo>
                  <a:cubicBezTo>
                    <a:pt x="300558" y="1369163"/>
                    <a:pt x="298333" y="1368354"/>
                    <a:pt x="296310" y="1367545"/>
                  </a:cubicBezTo>
                  <a:cubicBezTo>
                    <a:pt x="168678" y="1314753"/>
                    <a:pt x="81095" y="1223124"/>
                    <a:pt x="32551" y="1094076"/>
                  </a:cubicBezTo>
                  <a:cubicBezTo>
                    <a:pt x="17785" y="1054836"/>
                    <a:pt x="8683" y="1013978"/>
                    <a:pt x="3828" y="972108"/>
                  </a:cubicBezTo>
                  <a:cubicBezTo>
                    <a:pt x="-1026" y="930845"/>
                    <a:pt x="-1228" y="889784"/>
                    <a:pt x="3019" y="848723"/>
                  </a:cubicBezTo>
                  <a:cubicBezTo>
                    <a:pt x="8683" y="792897"/>
                    <a:pt x="22033" y="738689"/>
                    <a:pt x="42664" y="686301"/>
                  </a:cubicBezTo>
                  <a:cubicBezTo>
                    <a:pt x="44889" y="680637"/>
                    <a:pt x="46305" y="675378"/>
                    <a:pt x="45091" y="668906"/>
                  </a:cubicBezTo>
                  <a:cubicBezTo>
                    <a:pt x="42866" y="657376"/>
                    <a:pt x="47519" y="647263"/>
                    <a:pt x="54194" y="638161"/>
                  </a:cubicBezTo>
                  <a:cubicBezTo>
                    <a:pt x="64509" y="623395"/>
                    <a:pt x="78061" y="611866"/>
                    <a:pt x="92625" y="601348"/>
                  </a:cubicBezTo>
                  <a:cubicBezTo>
                    <a:pt x="137731" y="568985"/>
                    <a:pt x="188096" y="548353"/>
                    <a:pt x="241698" y="534801"/>
                  </a:cubicBezTo>
                  <a:cubicBezTo>
                    <a:pt x="281747" y="524687"/>
                    <a:pt x="321999" y="516799"/>
                    <a:pt x="363059" y="512956"/>
                  </a:cubicBezTo>
                  <a:cubicBezTo>
                    <a:pt x="400075" y="509315"/>
                    <a:pt x="437495" y="507697"/>
                    <a:pt x="474510" y="512551"/>
                  </a:cubicBezTo>
                  <a:cubicBezTo>
                    <a:pt x="482196" y="513563"/>
                    <a:pt x="486242" y="511944"/>
                    <a:pt x="489882" y="504056"/>
                  </a:cubicBezTo>
                  <a:cubicBezTo>
                    <a:pt x="505862" y="468052"/>
                    <a:pt x="532157" y="440139"/>
                    <a:pt x="561688" y="415057"/>
                  </a:cubicBezTo>
                  <a:cubicBezTo>
                    <a:pt x="602142" y="380874"/>
                    <a:pt x="647248" y="353567"/>
                    <a:pt x="693366" y="328081"/>
                  </a:cubicBezTo>
                  <a:cubicBezTo>
                    <a:pt x="730583" y="307450"/>
                    <a:pt x="766992" y="285807"/>
                    <a:pt x="798951" y="257692"/>
                  </a:cubicBezTo>
                  <a:cubicBezTo>
                    <a:pt x="826055" y="233824"/>
                    <a:pt x="848709" y="206720"/>
                    <a:pt x="859834" y="171525"/>
                  </a:cubicBezTo>
                  <a:cubicBezTo>
                    <a:pt x="868127" y="145634"/>
                    <a:pt x="869947" y="119137"/>
                    <a:pt x="865295" y="92437"/>
                  </a:cubicBezTo>
                  <a:cubicBezTo>
                    <a:pt x="859631" y="61490"/>
                    <a:pt x="852957" y="30745"/>
                    <a:pt x="846888" y="0"/>
                  </a:cubicBezTo>
                  <a:close/>
                  <a:moveTo>
                    <a:pt x="479971" y="533587"/>
                  </a:moveTo>
                  <a:cubicBezTo>
                    <a:pt x="477746" y="533385"/>
                    <a:pt x="475724" y="533183"/>
                    <a:pt x="473701" y="533183"/>
                  </a:cubicBezTo>
                  <a:cubicBezTo>
                    <a:pt x="421515" y="532778"/>
                    <a:pt x="369330" y="535205"/>
                    <a:pt x="317549" y="542892"/>
                  </a:cubicBezTo>
                  <a:cubicBezTo>
                    <a:pt x="278106" y="548758"/>
                    <a:pt x="239473" y="557455"/>
                    <a:pt x="202053" y="571816"/>
                  </a:cubicBezTo>
                  <a:cubicBezTo>
                    <a:pt x="167465" y="584964"/>
                    <a:pt x="135101" y="602359"/>
                    <a:pt x="106379" y="625620"/>
                  </a:cubicBezTo>
                  <a:cubicBezTo>
                    <a:pt x="85343" y="642611"/>
                    <a:pt x="80691" y="667490"/>
                    <a:pt x="95457" y="690144"/>
                  </a:cubicBezTo>
                  <a:cubicBezTo>
                    <a:pt x="101525" y="699651"/>
                    <a:pt x="109818" y="708146"/>
                    <a:pt x="118515" y="715428"/>
                  </a:cubicBezTo>
                  <a:cubicBezTo>
                    <a:pt x="139551" y="732823"/>
                    <a:pt x="164431" y="743341"/>
                    <a:pt x="190119" y="752039"/>
                  </a:cubicBezTo>
                  <a:cubicBezTo>
                    <a:pt x="239877" y="768827"/>
                    <a:pt x="291254" y="777120"/>
                    <a:pt x="343237" y="781368"/>
                  </a:cubicBezTo>
                  <a:cubicBezTo>
                    <a:pt x="380050" y="784402"/>
                    <a:pt x="417065" y="786222"/>
                    <a:pt x="454081" y="786829"/>
                  </a:cubicBezTo>
                  <a:cubicBezTo>
                    <a:pt x="526291" y="788043"/>
                    <a:pt x="598299" y="785818"/>
                    <a:pt x="670105" y="777524"/>
                  </a:cubicBezTo>
                  <a:cubicBezTo>
                    <a:pt x="694175" y="774895"/>
                    <a:pt x="717840" y="771659"/>
                    <a:pt x="740697" y="762961"/>
                  </a:cubicBezTo>
                  <a:cubicBezTo>
                    <a:pt x="760519" y="755477"/>
                    <a:pt x="779937" y="747184"/>
                    <a:pt x="794703" y="731407"/>
                  </a:cubicBezTo>
                  <a:cubicBezTo>
                    <a:pt x="809671" y="715428"/>
                    <a:pt x="811289" y="697628"/>
                    <a:pt x="797332" y="680840"/>
                  </a:cubicBezTo>
                  <a:cubicBezTo>
                    <a:pt x="789242" y="671131"/>
                    <a:pt x="779330" y="662231"/>
                    <a:pt x="768812" y="654949"/>
                  </a:cubicBezTo>
                  <a:cubicBezTo>
                    <a:pt x="716627" y="619552"/>
                    <a:pt x="656350" y="608023"/>
                    <a:pt x="595265" y="600943"/>
                  </a:cubicBezTo>
                  <a:cubicBezTo>
                    <a:pt x="571802" y="598111"/>
                    <a:pt x="548136" y="597504"/>
                    <a:pt x="524673" y="595482"/>
                  </a:cubicBezTo>
                  <a:cubicBezTo>
                    <a:pt x="519009" y="595077"/>
                    <a:pt x="516177" y="596493"/>
                    <a:pt x="514559" y="602157"/>
                  </a:cubicBezTo>
                  <a:cubicBezTo>
                    <a:pt x="507682" y="626429"/>
                    <a:pt x="505053" y="651308"/>
                    <a:pt x="503637" y="676187"/>
                  </a:cubicBezTo>
                  <a:cubicBezTo>
                    <a:pt x="503435" y="680435"/>
                    <a:pt x="503030" y="684480"/>
                    <a:pt x="502625" y="688728"/>
                  </a:cubicBezTo>
                  <a:cubicBezTo>
                    <a:pt x="486646" y="661826"/>
                    <a:pt x="476128" y="633711"/>
                    <a:pt x="473701" y="603168"/>
                  </a:cubicBezTo>
                  <a:cubicBezTo>
                    <a:pt x="473094" y="596291"/>
                    <a:pt x="470869" y="594875"/>
                    <a:pt x="464599" y="595280"/>
                  </a:cubicBezTo>
                  <a:cubicBezTo>
                    <a:pt x="419695" y="597504"/>
                    <a:pt x="374993" y="600741"/>
                    <a:pt x="330494" y="607416"/>
                  </a:cubicBezTo>
                  <a:cubicBezTo>
                    <a:pt x="287410" y="614091"/>
                    <a:pt x="244934" y="622990"/>
                    <a:pt x="203266" y="635936"/>
                  </a:cubicBezTo>
                  <a:cubicBezTo>
                    <a:pt x="191939" y="639374"/>
                    <a:pt x="181017" y="643217"/>
                    <a:pt x="169690" y="647061"/>
                  </a:cubicBezTo>
                  <a:cubicBezTo>
                    <a:pt x="170701" y="645038"/>
                    <a:pt x="172319" y="644229"/>
                    <a:pt x="173937" y="643420"/>
                  </a:cubicBezTo>
                  <a:cubicBezTo>
                    <a:pt x="251609" y="600741"/>
                    <a:pt x="335955" y="583143"/>
                    <a:pt x="423336" y="576468"/>
                  </a:cubicBezTo>
                  <a:cubicBezTo>
                    <a:pt x="437495" y="575457"/>
                    <a:pt x="451856" y="575255"/>
                    <a:pt x="466217" y="574243"/>
                  </a:cubicBezTo>
                  <a:cubicBezTo>
                    <a:pt x="468644" y="574041"/>
                    <a:pt x="472689" y="572625"/>
                    <a:pt x="472892" y="571007"/>
                  </a:cubicBezTo>
                  <a:cubicBezTo>
                    <a:pt x="475724" y="558871"/>
                    <a:pt x="477746" y="546330"/>
                    <a:pt x="479971" y="533587"/>
                  </a:cubicBezTo>
                  <a:close/>
                </a:path>
              </a:pathLst>
            </a:custGeom>
            <a:grpFill/>
            <a:ln w="20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9A04A71-0B26-4A24-818C-8413C9737698}"/>
                </a:ext>
              </a:extLst>
            </p:cNvPr>
            <p:cNvSpPr/>
            <p:nvPr/>
          </p:nvSpPr>
          <p:spPr>
            <a:xfrm>
              <a:off x="9646532" y="1158426"/>
              <a:ext cx="325654" cy="501629"/>
            </a:xfrm>
            <a:custGeom>
              <a:avLst/>
              <a:gdLst>
                <a:gd name="connsiteX0" fmla="*/ 0 w 325654"/>
                <a:gd name="connsiteY0" fmla="*/ 502589 h 501628"/>
                <a:gd name="connsiteX1" fmla="*/ 85560 w 325654"/>
                <a:gd name="connsiteY1" fmla="*/ 426536 h 501628"/>
                <a:gd name="connsiteX2" fmla="*/ 179818 w 325654"/>
                <a:gd name="connsiteY2" fmla="*/ 314478 h 501628"/>
                <a:gd name="connsiteX3" fmla="*/ 204495 w 325654"/>
                <a:gd name="connsiteY3" fmla="*/ 239841 h 501628"/>
                <a:gd name="connsiteX4" fmla="*/ 182852 w 325654"/>
                <a:gd name="connsiteY4" fmla="*/ 164394 h 501628"/>
                <a:gd name="connsiteX5" fmla="*/ 135723 w 325654"/>
                <a:gd name="connsiteY5" fmla="*/ 116456 h 501628"/>
                <a:gd name="connsiteX6" fmla="*/ 116507 w 325654"/>
                <a:gd name="connsiteY6" fmla="*/ 100073 h 501628"/>
                <a:gd name="connsiteX7" fmla="*/ 144016 w 325654"/>
                <a:gd name="connsiteY7" fmla="*/ 3388 h 501628"/>
                <a:gd name="connsiteX8" fmla="*/ 211776 w 325654"/>
                <a:gd name="connsiteY8" fmla="*/ 9658 h 501628"/>
                <a:gd name="connsiteX9" fmla="*/ 292886 w 325654"/>
                <a:gd name="connsiteY9" fmla="*/ 70946 h 501628"/>
                <a:gd name="connsiteX10" fmla="*/ 313316 w 325654"/>
                <a:gd name="connsiteY10" fmla="*/ 228918 h 501628"/>
                <a:gd name="connsiteX11" fmla="*/ 237667 w 325654"/>
                <a:gd name="connsiteY11" fmla="*/ 338751 h 501628"/>
                <a:gd name="connsiteX12" fmla="*/ 79897 w 325654"/>
                <a:gd name="connsiteY12" fmla="*/ 458697 h 501628"/>
                <a:gd name="connsiteX13" fmla="*/ 405 w 325654"/>
                <a:gd name="connsiteY13" fmla="*/ 503398 h 501628"/>
                <a:gd name="connsiteX14" fmla="*/ 0 w 325654"/>
                <a:gd name="connsiteY14" fmla="*/ 502589 h 50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654" h="501628">
                  <a:moveTo>
                    <a:pt x="0" y="502589"/>
                  </a:moveTo>
                  <a:cubicBezTo>
                    <a:pt x="28520" y="477305"/>
                    <a:pt x="57647" y="452426"/>
                    <a:pt x="85560" y="426536"/>
                  </a:cubicBezTo>
                  <a:cubicBezTo>
                    <a:pt x="121564" y="393161"/>
                    <a:pt x="155141" y="357562"/>
                    <a:pt x="179818" y="314478"/>
                  </a:cubicBezTo>
                  <a:cubicBezTo>
                    <a:pt x="193168" y="291217"/>
                    <a:pt x="202674" y="266743"/>
                    <a:pt x="204495" y="239841"/>
                  </a:cubicBezTo>
                  <a:cubicBezTo>
                    <a:pt x="206315" y="212130"/>
                    <a:pt x="198224" y="187049"/>
                    <a:pt x="182852" y="164394"/>
                  </a:cubicBezTo>
                  <a:cubicBezTo>
                    <a:pt x="170109" y="145583"/>
                    <a:pt x="153725" y="130211"/>
                    <a:pt x="135723" y="116456"/>
                  </a:cubicBezTo>
                  <a:cubicBezTo>
                    <a:pt x="129048" y="111400"/>
                    <a:pt x="122373" y="106141"/>
                    <a:pt x="116507" y="100073"/>
                  </a:cubicBezTo>
                  <a:cubicBezTo>
                    <a:pt x="83335" y="65080"/>
                    <a:pt x="97494" y="16131"/>
                    <a:pt x="144016" y="3388"/>
                  </a:cubicBezTo>
                  <a:cubicBezTo>
                    <a:pt x="167277" y="-2883"/>
                    <a:pt x="190134" y="-253"/>
                    <a:pt x="211776" y="9658"/>
                  </a:cubicBezTo>
                  <a:cubicBezTo>
                    <a:pt x="243330" y="23817"/>
                    <a:pt x="271041" y="43842"/>
                    <a:pt x="292886" y="70946"/>
                  </a:cubicBezTo>
                  <a:cubicBezTo>
                    <a:pt x="331722" y="119288"/>
                    <a:pt x="335565" y="172687"/>
                    <a:pt x="313316" y="228918"/>
                  </a:cubicBezTo>
                  <a:cubicBezTo>
                    <a:pt x="296527" y="271193"/>
                    <a:pt x="268614" y="306185"/>
                    <a:pt x="237667" y="338751"/>
                  </a:cubicBezTo>
                  <a:cubicBezTo>
                    <a:pt x="191549" y="387296"/>
                    <a:pt x="137543" y="425524"/>
                    <a:pt x="79897" y="458697"/>
                  </a:cubicBezTo>
                  <a:cubicBezTo>
                    <a:pt x="53601" y="473867"/>
                    <a:pt x="26902" y="488633"/>
                    <a:pt x="405" y="503398"/>
                  </a:cubicBezTo>
                  <a:cubicBezTo>
                    <a:pt x="405" y="503196"/>
                    <a:pt x="202" y="502994"/>
                    <a:pt x="0" y="502589"/>
                  </a:cubicBezTo>
                  <a:close/>
                </a:path>
              </a:pathLst>
            </a:custGeom>
            <a:grpFill/>
            <a:ln w="201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AB2EB0-E842-4D0E-BD54-21826112BA13}"/>
                </a:ext>
              </a:extLst>
            </p:cNvPr>
            <p:cNvSpPr/>
            <p:nvPr/>
          </p:nvSpPr>
          <p:spPr>
            <a:xfrm>
              <a:off x="9287796" y="296706"/>
              <a:ext cx="258905" cy="404539"/>
            </a:xfrm>
            <a:custGeom>
              <a:avLst/>
              <a:gdLst>
                <a:gd name="connsiteX0" fmla="*/ 217754 w 258905"/>
                <a:gd name="connsiteY0" fmla="*/ 0 h 404539"/>
                <a:gd name="connsiteX1" fmla="*/ 260028 w 258905"/>
                <a:gd name="connsiteY1" fmla="*/ 95067 h 404539"/>
                <a:gd name="connsiteX2" fmla="*/ 241217 w 258905"/>
                <a:gd name="connsiteY2" fmla="*/ 157164 h 404539"/>
                <a:gd name="connsiteX3" fmla="*/ 181750 w 258905"/>
                <a:gd name="connsiteY3" fmla="*/ 212181 h 404539"/>
                <a:gd name="connsiteX4" fmla="*/ 81020 w 258905"/>
                <a:gd name="connsiteY4" fmla="*/ 280143 h 404539"/>
                <a:gd name="connsiteX5" fmla="*/ 34700 w 258905"/>
                <a:gd name="connsiteY5" fmla="*/ 329497 h 404539"/>
                <a:gd name="connsiteX6" fmla="*/ 18721 w 258905"/>
                <a:gd name="connsiteY6" fmla="*/ 386335 h 404539"/>
                <a:gd name="connsiteX7" fmla="*/ 17305 w 258905"/>
                <a:gd name="connsiteY7" fmla="*/ 404944 h 404539"/>
                <a:gd name="connsiteX8" fmla="*/ 1123 w 258905"/>
                <a:gd name="connsiteY8" fmla="*/ 359433 h 404539"/>
                <a:gd name="connsiteX9" fmla="*/ 34902 w 258905"/>
                <a:gd name="connsiteY9" fmla="*/ 263355 h 404539"/>
                <a:gd name="connsiteX10" fmla="*/ 124710 w 258905"/>
                <a:gd name="connsiteY10" fmla="*/ 195392 h 404539"/>
                <a:gd name="connsiteX11" fmla="*/ 190852 w 258905"/>
                <a:gd name="connsiteY11" fmla="*/ 151702 h 404539"/>
                <a:gd name="connsiteX12" fmla="*/ 228474 w 258905"/>
                <a:gd name="connsiteY12" fmla="*/ 93853 h 404539"/>
                <a:gd name="connsiteX13" fmla="*/ 225845 w 258905"/>
                <a:gd name="connsiteY13" fmla="*/ 32565 h 404539"/>
                <a:gd name="connsiteX14" fmla="*/ 217754 w 258905"/>
                <a:gd name="connsiteY14" fmla="*/ 0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905" h="404539">
                  <a:moveTo>
                    <a:pt x="217754" y="0"/>
                  </a:moveTo>
                  <a:cubicBezTo>
                    <a:pt x="240408" y="29329"/>
                    <a:pt x="258410" y="58658"/>
                    <a:pt x="260028" y="95067"/>
                  </a:cubicBezTo>
                  <a:cubicBezTo>
                    <a:pt x="261040" y="117721"/>
                    <a:pt x="253960" y="138352"/>
                    <a:pt x="241217" y="157164"/>
                  </a:cubicBezTo>
                  <a:cubicBezTo>
                    <a:pt x="225642" y="180020"/>
                    <a:pt x="204606" y="197011"/>
                    <a:pt x="181750" y="212181"/>
                  </a:cubicBezTo>
                  <a:cubicBezTo>
                    <a:pt x="147971" y="234633"/>
                    <a:pt x="113990" y="256680"/>
                    <a:pt x="81020" y="280143"/>
                  </a:cubicBezTo>
                  <a:cubicBezTo>
                    <a:pt x="62411" y="293291"/>
                    <a:pt x="46431" y="309675"/>
                    <a:pt x="34700" y="329497"/>
                  </a:cubicBezTo>
                  <a:cubicBezTo>
                    <a:pt x="24384" y="347095"/>
                    <a:pt x="20339" y="366310"/>
                    <a:pt x="18721" y="386335"/>
                  </a:cubicBezTo>
                  <a:cubicBezTo>
                    <a:pt x="18316" y="391796"/>
                    <a:pt x="17911" y="397460"/>
                    <a:pt x="17305" y="404944"/>
                  </a:cubicBezTo>
                  <a:cubicBezTo>
                    <a:pt x="8607" y="389571"/>
                    <a:pt x="3550" y="375008"/>
                    <a:pt x="1123" y="359433"/>
                  </a:cubicBezTo>
                  <a:cubicBezTo>
                    <a:pt x="-4338" y="321609"/>
                    <a:pt x="10630" y="290661"/>
                    <a:pt x="34902" y="263355"/>
                  </a:cubicBezTo>
                  <a:cubicBezTo>
                    <a:pt x="60388" y="234835"/>
                    <a:pt x="91740" y="213799"/>
                    <a:pt x="124710" y="195392"/>
                  </a:cubicBezTo>
                  <a:cubicBezTo>
                    <a:pt x="147769" y="182447"/>
                    <a:pt x="170827" y="169300"/>
                    <a:pt x="190852" y="151702"/>
                  </a:cubicBezTo>
                  <a:cubicBezTo>
                    <a:pt x="208854" y="135925"/>
                    <a:pt x="223013" y="117721"/>
                    <a:pt x="228474" y="93853"/>
                  </a:cubicBezTo>
                  <a:cubicBezTo>
                    <a:pt x="233126" y="73222"/>
                    <a:pt x="230295" y="52792"/>
                    <a:pt x="225845" y="32565"/>
                  </a:cubicBezTo>
                  <a:cubicBezTo>
                    <a:pt x="223215" y="22452"/>
                    <a:pt x="220586" y="12338"/>
                    <a:pt x="217754" y="0"/>
                  </a:cubicBezTo>
                  <a:close/>
                </a:path>
              </a:pathLst>
            </a:custGeom>
            <a:grpFill/>
            <a:ln w="201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BFDDB38-7B2E-49E7-9241-0BE89A31FD4E}"/>
                </a:ext>
              </a:extLst>
            </p:cNvPr>
            <p:cNvSpPr/>
            <p:nvPr/>
          </p:nvSpPr>
          <p:spPr>
            <a:xfrm>
              <a:off x="9319451" y="228137"/>
              <a:ext cx="151702" cy="230587"/>
            </a:xfrm>
            <a:custGeom>
              <a:avLst/>
              <a:gdLst>
                <a:gd name="connsiteX0" fmla="*/ 128857 w 151702"/>
                <a:gd name="connsiteY0" fmla="*/ 0 h 230587"/>
                <a:gd name="connsiteX1" fmla="*/ 152522 w 151702"/>
                <a:gd name="connsiteY1" fmla="*/ 47736 h 230587"/>
                <a:gd name="connsiteX2" fmla="*/ 138363 w 151702"/>
                <a:gd name="connsiteY2" fmla="*/ 94055 h 230587"/>
                <a:gd name="connsiteX3" fmla="*/ 97909 w 151702"/>
                <a:gd name="connsiteY3" fmla="*/ 127632 h 230587"/>
                <a:gd name="connsiteX4" fmla="*/ 43701 w 151702"/>
                <a:gd name="connsiteY4" fmla="*/ 165052 h 230587"/>
                <a:gd name="connsiteX5" fmla="*/ 10731 w 151702"/>
                <a:gd name="connsiteY5" fmla="*/ 228565 h 230587"/>
                <a:gd name="connsiteX6" fmla="*/ 10124 w 151702"/>
                <a:gd name="connsiteY6" fmla="*/ 231801 h 230587"/>
                <a:gd name="connsiteX7" fmla="*/ 7697 w 151702"/>
                <a:gd name="connsiteY7" fmla="*/ 232408 h 230587"/>
                <a:gd name="connsiteX8" fmla="*/ 618 w 151702"/>
                <a:gd name="connsiteY8" fmla="*/ 207731 h 230587"/>
                <a:gd name="connsiteX9" fmla="*/ 12956 w 151702"/>
                <a:gd name="connsiteY9" fmla="*/ 161411 h 230587"/>
                <a:gd name="connsiteX10" fmla="*/ 56039 w 151702"/>
                <a:gd name="connsiteY10" fmla="*/ 122575 h 230587"/>
                <a:gd name="connsiteX11" fmla="*/ 103168 w 151702"/>
                <a:gd name="connsiteY11" fmla="*/ 93246 h 230587"/>
                <a:gd name="connsiteX12" fmla="*/ 134318 w 151702"/>
                <a:gd name="connsiteY12" fmla="*/ 50163 h 230587"/>
                <a:gd name="connsiteX13" fmla="*/ 132093 w 151702"/>
                <a:gd name="connsiteY13" fmla="*/ 12743 h 230587"/>
                <a:gd name="connsiteX14" fmla="*/ 128857 w 151702"/>
                <a:gd name="connsiteY14" fmla="*/ 0 h 2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702" h="230587">
                  <a:moveTo>
                    <a:pt x="128857" y="0"/>
                  </a:moveTo>
                  <a:cubicBezTo>
                    <a:pt x="140993" y="13957"/>
                    <a:pt x="150095" y="29329"/>
                    <a:pt x="152522" y="47736"/>
                  </a:cubicBezTo>
                  <a:cubicBezTo>
                    <a:pt x="154747" y="65333"/>
                    <a:pt x="149083" y="80503"/>
                    <a:pt x="138363" y="94055"/>
                  </a:cubicBezTo>
                  <a:cubicBezTo>
                    <a:pt x="127238" y="108214"/>
                    <a:pt x="112675" y="117923"/>
                    <a:pt x="97909" y="127632"/>
                  </a:cubicBezTo>
                  <a:cubicBezTo>
                    <a:pt x="79503" y="139768"/>
                    <a:pt x="61298" y="152107"/>
                    <a:pt x="43701" y="165052"/>
                  </a:cubicBezTo>
                  <a:cubicBezTo>
                    <a:pt x="22665" y="180627"/>
                    <a:pt x="10731" y="201663"/>
                    <a:pt x="10731" y="228565"/>
                  </a:cubicBezTo>
                  <a:cubicBezTo>
                    <a:pt x="10731" y="229576"/>
                    <a:pt x="10326" y="230790"/>
                    <a:pt x="10124" y="231801"/>
                  </a:cubicBezTo>
                  <a:cubicBezTo>
                    <a:pt x="9315" y="232003"/>
                    <a:pt x="8506" y="232206"/>
                    <a:pt x="7697" y="232408"/>
                  </a:cubicBezTo>
                  <a:cubicBezTo>
                    <a:pt x="5270" y="224115"/>
                    <a:pt x="1831" y="216226"/>
                    <a:pt x="618" y="207731"/>
                  </a:cubicBezTo>
                  <a:cubicBezTo>
                    <a:pt x="-1810" y="190740"/>
                    <a:pt x="3045" y="175368"/>
                    <a:pt x="12956" y="161411"/>
                  </a:cubicBezTo>
                  <a:cubicBezTo>
                    <a:pt x="24485" y="145230"/>
                    <a:pt x="39453" y="133093"/>
                    <a:pt x="56039" y="122575"/>
                  </a:cubicBezTo>
                  <a:cubicBezTo>
                    <a:pt x="71614" y="112664"/>
                    <a:pt x="87796" y="103764"/>
                    <a:pt x="103168" y="93246"/>
                  </a:cubicBezTo>
                  <a:cubicBezTo>
                    <a:pt x="118541" y="82728"/>
                    <a:pt x="132093" y="69581"/>
                    <a:pt x="134318" y="50163"/>
                  </a:cubicBezTo>
                  <a:cubicBezTo>
                    <a:pt x="135734" y="37824"/>
                    <a:pt x="133104" y="25284"/>
                    <a:pt x="132093" y="12743"/>
                  </a:cubicBezTo>
                  <a:cubicBezTo>
                    <a:pt x="131486" y="8495"/>
                    <a:pt x="129868" y="4248"/>
                    <a:pt x="128857" y="0"/>
                  </a:cubicBezTo>
                  <a:close/>
                </a:path>
              </a:pathLst>
            </a:custGeom>
            <a:grpFill/>
            <a:ln w="2014" cap="flat">
              <a:noFill/>
              <a:prstDash val="solid"/>
              <a:miter/>
            </a:ln>
          </p:spPr>
          <p:txBody>
            <a:bodyPr rtlCol="0" anchor="ctr"/>
            <a:lstStyle/>
            <a:p>
              <a:endParaRPr lang="en-US"/>
            </a:p>
          </p:txBody>
        </p:sp>
      </p:grpSp>
    </p:spTree>
    <p:extLst>
      <p:ext uri="{BB962C8B-B14F-4D97-AF65-F5344CB8AC3E}">
        <p14:creationId xmlns:p14="http://schemas.microsoft.com/office/powerpoint/2010/main" val="123259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694685" y="2767280"/>
            <a:ext cx="6475824" cy="1323439"/>
          </a:xfrm>
          <a:prstGeom prst="rect">
            <a:avLst/>
          </a:prstGeom>
          <a:noFill/>
          <a:effectLst>
            <a:reflection blurRad="6350" stA="52000" endA="300" endPos="35000" dir="5400000" sy="-100000" algn="bl" rotWithShape="0"/>
          </a:effectLst>
        </p:spPr>
        <p:txBody>
          <a:bodyPr wrap="square" rtlCol="0" anchor="ctr">
            <a:spAutoFit/>
          </a:bodyPr>
          <a:lstStyle/>
          <a:p>
            <a:pPr algn="ctr"/>
            <a:r>
              <a:rPr lang="en-GB" altLang="ko-KR" sz="4000" b="1">
                <a:ln>
                  <a:solidFill>
                    <a:schemeClr val="tx1"/>
                  </a:solidFill>
                </a:ln>
                <a:solidFill>
                  <a:schemeClr val="bg1"/>
                </a:solidFill>
                <a:effectLst/>
                <a:cs typeface="Arial" pitchFamily="34" charset="0"/>
              </a:rPr>
              <a:t>Penyelesaian Masalah menggunakan </a:t>
            </a:r>
            <a:r>
              <a:rPr lang="en-GB" altLang="ko-KR" sz="4000" b="1" u="sng">
                <a:ln>
                  <a:solidFill>
                    <a:schemeClr val="tx1"/>
                  </a:solidFill>
                </a:ln>
                <a:solidFill>
                  <a:schemeClr val="bg1"/>
                </a:solidFill>
                <a:effectLst/>
                <a:cs typeface="Arial" pitchFamily="34" charset="0"/>
              </a:rPr>
              <a:t>Algoritma</a:t>
            </a:r>
            <a:endParaRPr lang="en-US" altLang="ko-KR" sz="4000" b="1" u="sng">
              <a:ln>
                <a:solidFill>
                  <a:schemeClr val="tx1"/>
                </a:solidFill>
              </a:ln>
              <a:solidFill>
                <a:schemeClr val="bg1"/>
              </a:solidFill>
              <a:effectLst/>
              <a:cs typeface="Arial" pitchFamily="34" charset="0"/>
            </a:endParaRP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907385"/>
            <a:ext cx="3373274" cy="3386767"/>
          </a:xfrm>
          <a:prstGeom prst="rect">
            <a:avLst/>
          </a:prstGeom>
        </p:spPr>
      </p:pic>
    </p:spTree>
    <p:extLst>
      <p:ext uri="{BB962C8B-B14F-4D97-AF65-F5344CB8AC3E}">
        <p14:creationId xmlns:p14="http://schemas.microsoft.com/office/powerpoint/2010/main" val="205465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64969"/>
            <a:ext cx="11573197" cy="724247"/>
          </a:xfrm>
        </p:spPr>
        <p:txBody>
          <a:bodyPr>
            <a:noAutofit/>
          </a:bodyPr>
          <a:lstStyle/>
          <a:p>
            <a:r>
              <a:rPr lang="es-ES" sz="2800" b="1">
                <a:solidFill>
                  <a:schemeClr val="accent3"/>
                </a:solidFill>
              </a:rPr>
              <a:t>Penyelesaian dengan Algoritma Divide and Conquer</a:t>
            </a:r>
            <a:endParaRPr lang="en-US" sz="2800" b="1" dirty="0">
              <a:solidFill>
                <a:schemeClr val="accent3"/>
              </a:solidFill>
            </a:endParaRPr>
          </a:p>
        </p:txBody>
      </p:sp>
      <p:grpSp>
        <p:nvGrpSpPr>
          <p:cNvPr id="3" name="그룹 6">
            <a:extLst>
              <a:ext uri="{FF2B5EF4-FFF2-40B4-BE49-F238E27FC236}">
                <a16:creationId xmlns:a16="http://schemas.microsoft.com/office/drawing/2014/main" id="{44E97D26-E83D-434D-A126-ED9058E82463}"/>
              </a:ext>
            </a:extLst>
          </p:cNvPr>
          <p:cNvGrpSpPr/>
          <p:nvPr/>
        </p:nvGrpSpPr>
        <p:grpSpPr>
          <a:xfrm>
            <a:off x="3719383" y="2656953"/>
            <a:ext cx="1655805" cy="1607537"/>
            <a:chOff x="3432955" y="3105197"/>
            <a:chExt cx="1985378" cy="1885664"/>
          </a:xfrm>
        </p:grpSpPr>
        <p:sp>
          <p:nvSpPr>
            <p:cNvPr id="4" name="Freeform 88">
              <a:extLst>
                <a:ext uri="{FF2B5EF4-FFF2-40B4-BE49-F238E27FC236}">
                  <a16:creationId xmlns:a16="http://schemas.microsoft.com/office/drawing/2014/main" id="{FCC95A61-70A3-427B-B046-5E34141E6337}"/>
                </a:ext>
              </a:extLst>
            </p:cNvPr>
            <p:cNvSpPr/>
            <p:nvPr/>
          </p:nvSpPr>
          <p:spPr>
            <a:xfrm rot="15392080">
              <a:off x="3380850"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 name="Freeform 89">
              <a:extLst>
                <a:ext uri="{FF2B5EF4-FFF2-40B4-BE49-F238E27FC236}">
                  <a16:creationId xmlns:a16="http://schemas.microsoft.com/office/drawing/2014/main" id="{60316058-F178-4F4B-BE9B-22F28D4D3D1F}"/>
                </a:ext>
              </a:extLst>
            </p:cNvPr>
            <p:cNvSpPr/>
            <p:nvPr/>
          </p:nvSpPr>
          <p:spPr>
            <a:xfrm rot="12600000">
              <a:off x="3468239"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 name="Freeform 90">
              <a:extLst>
                <a:ext uri="{FF2B5EF4-FFF2-40B4-BE49-F238E27FC236}">
                  <a16:creationId xmlns:a16="http://schemas.microsoft.com/office/drawing/2014/main" id="{089186E6-2DA0-429A-B221-4F9AE0CBCE99}"/>
                </a:ext>
              </a:extLst>
            </p:cNvPr>
            <p:cNvSpPr/>
            <p:nvPr/>
          </p:nvSpPr>
          <p:spPr>
            <a:xfrm rot="9900000">
              <a:off x="3555629"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7" name="그룹 5">
            <a:extLst>
              <a:ext uri="{FF2B5EF4-FFF2-40B4-BE49-F238E27FC236}">
                <a16:creationId xmlns:a16="http://schemas.microsoft.com/office/drawing/2014/main" id="{D72724CE-706A-4DA1-A9AB-4DA4BE86A2B0}"/>
              </a:ext>
            </a:extLst>
          </p:cNvPr>
          <p:cNvGrpSpPr/>
          <p:nvPr/>
        </p:nvGrpSpPr>
        <p:grpSpPr>
          <a:xfrm>
            <a:off x="6969741" y="2648361"/>
            <a:ext cx="1571034" cy="1546311"/>
            <a:chOff x="6698719" y="3105197"/>
            <a:chExt cx="1985378" cy="1885664"/>
          </a:xfrm>
        </p:grpSpPr>
        <p:sp>
          <p:nvSpPr>
            <p:cNvPr id="8" name="Freeform 94">
              <a:extLst>
                <a:ext uri="{FF2B5EF4-FFF2-40B4-BE49-F238E27FC236}">
                  <a16:creationId xmlns:a16="http://schemas.microsoft.com/office/drawing/2014/main" id="{0B4D6191-85DA-413E-9902-8CBF89418A8B}"/>
                </a:ext>
              </a:extLst>
            </p:cNvPr>
            <p:cNvSpPr/>
            <p:nvPr/>
          </p:nvSpPr>
          <p:spPr>
            <a:xfrm rot="15392080">
              <a:off x="6646614"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Freeform 95">
              <a:extLst>
                <a:ext uri="{FF2B5EF4-FFF2-40B4-BE49-F238E27FC236}">
                  <a16:creationId xmlns:a16="http://schemas.microsoft.com/office/drawing/2014/main" id="{9366B29F-2D55-451A-B0E9-4C53E175A827}"/>
                </a:ext>
              </a:extLst>
            </p:cNvPr>
            <p:cNvSpPr/>
            <p:nvPr/>
          </p:nvSpPr>
          <p:spPr>
            <a:xfrm rot="12600000">
              <a:off x="6734003"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 name="Freeform 96">
              <a:extLst>
                <a:ext uri="{FF2B5EF4-FFF2-40B4-BE49-F238E27FC236}">
                  <a16:creationId xmlns:a16="http://schemas.microsoft.com/office/drawing/2014/main" id="{F70F20CC-5E53-461B-B1CE-CE7441C2A69B}"/>
                </a:ext>
              </a:extLst>
            </p:cNvPr>
            <p:cNvSpPr/>
            <p:nvPr/>
          </p:nvSpPr>
          <p:spPr>
            <a:xfrm rot="9900000">
              <a:off x="6821393"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1" name="Group 10">
            <a:extLst>
              <a:ext uri="{FF2B5EF4-FFF2-40B4-BE49-F238E27FC236}">
                <a16:creationId xmlns:a16="http://schemas.microsoft.com/office/drawing/2014/main" id="{A6E6E4E5-36B9-4EA3-99F5-151D6547F9E2}"/>
              </a:ext>
            </a:extLst>
          </p:cNvPr>
          <p:cNvGrpSpPr/>
          <p:nvPr/>
        </p:nvGrpSpPr>
        <p:grpSpPr>
          <a:xfrm>
            <a:off x="5587519" y="3070438"/>
            <a:ext cx="958367" cy="564357"/>
            <a:chOff x="4728830" y="910644"/>
            <a:chExt cx="2388531" cy="1357260"/>
          </a:xfrm>
        </p:grpSpPr>
        <p:sp>
          <p:nvSpPr>
            <p:cNvPr id="12" name="Left-Right Arrow 1">
              <a:extLst>
                <a:ext uri="{FF2B5EF4-FFF2-40B4-BE49-F238E27FC236}">
                  <a16:creationId xmlns:a16="http://schemas.microsoft.com/office/drawing/2014/main" id="{C0200AD2-CFC2-44A6-ADF5-F48F61A37BC1}"/>
                </a:ext>
              </a:extLst>
            </p:cNvPr>
            <p:cNvSpPr/>
            <p:nvPr/>
          </p:nvSpPr>
          <p:spPr>
            <a:xfrm>
              <a:off x="4833072" y="910644"/>
              <a:ext cx="2284289" cy="1357260"/>
            </a:xfrm>
            <a:custGeom>
              <a:avLst/>
              <a:gdLst/>
              <a:ahLst/>
              <a:cxnLst/>
              <a:rect l="l" t="t" r="r" b="b"/>
              <a:pathLst>
                <a:path w="2284289" h="1357260">
                  <a:moveTo>
                    <a:pt x="20525" y="658105"/>
                  </a:moveTo>
                  <a:lnTo>
                    <a:pt x="11850" y="690480"/>
                  </a:lnTo>
                  <a:lnTo>
                    <a:pt x="0" y="678630"/>
                  </a:lnTo>
                  <a:close/>
                  <a:moveTo>
                    <a:pt x="1605659" y="0"/>
                  </a:moveTo>
                  <a:lnTo>
                    <a:pt x="2284289" y="678630"/>
                  </a:lnTo>
                  <a:lnTo>
                    <a:pt x="1605659" y="1357260"/>
                  </a:lnTo>
                  <a:lnTo>
                    <a:pt x="1605659" y="1017945"/>
                  </a:lnTo>
                  <a:lnTo>
                    <a:pt x="1305184" y="1017945"/>
                  </a:lnTo>
                  <a:lnTo>
                    <a:pt x="913377" y="339315"/>
                  </a:lnTo>
                  <a:lnTo>
                    <a:pt x="1605659" y="3393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3" name="Left-Right Arrow 26">
              <a:extLst>
                <a:ext uri="{FF2B5EF4-FFF2-40B4-BE49-F238E27FC236}">
                  <a16:creationId xmlns:a16="http://schemas.microsoft.com/office/drawing/2014/main" id="{32C35516-9C34-4880-B0E5-0B12BAC8AD1A}"/>
                </a:ext>
              </a:extLst>
            </p:cNvPr>
            <p:cNvSpPr/>
            <p:nvPr/>
          </p:nvSpPr>
          <p:spPr>
            <a:xfrm>
              <a:off x="4728830" y="910644"/>
              <a:ext cx="1302347" cy="1357260"/>
            </a:xfrm>
            <a:custGeom>
              <a:avLst/>
              <a:gdLst/>
              <a:ahLst/>
              <a:cxnLst/>
              <a:rect l="l" t="t" r="r" b="b"/>
              <a:pathLst>
                <a:path w="1302347" h="1357260">
                  <a:moveTo>
                    <a:pt x="678630" y="0"/>
                  </a:moveTo>
                  <a:lnTo>
                    <a:pt x="678630" y="339315"/>
                  </a:lnTo>
                  <a:lnTo>
                    <a:pt x="910540" y="339315"/>
                  </a:lnTo>
                  <a:lnTo>
                    <a:pt x="1302347" y="1017945"/>
                  </a:lnTo>
                  <a:lnTo>
                    <a:pt x="678630" y="1017945"/>
                  </a:lnTo>
                  <a:lnTo>
                    <a:pt x="678630" y="1357260"/>
                  </a:lnTo>
                  <a:lnTo>
                    <a:pt x="0" y="6786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18" name="TextBox 17">
            <a:extLst>
              <a:ext uri="{FF2B5EF4-FFF2-40B4-BE49-F238E27FC236}">
                <a16:creationId xmlns:a16="http://schemas.microsoft.com/office/drawing/2014/main" id="{DE3CD1DE-A0B6-4BDC-9324-E7575A816E40}"/>
              </a:ext>
            </a:extLst>
          </p:cNvPr>
          <p:cNvSpPr txBox="1"/>
          <p:nvPr/>
        </p:nvSpPr>
        <p:spPr>
          <a:xfrm>
            <a:off x="7090484" y="3117532"/>
            <a:ext cx="1426741" cy="692497"/>
          </a:xfrm>
          <a:prstGeom prst="rect">
            <a:avLst/>
          </a:prstGeom>
          <a:noFill/>
        </p:spPr>
        <p:txBody>
          <a:bodyPr wrap="square" rtlCol="0">
            <a:spAutoFit/>
          </a:bodyPr>
          <a:lstStyle/>
          <a:p>
            <a:pPr algn="ctr"/>
            <a:r>
              <a:rPr lang="en-US" sz="1300" b="1">
                <a:solidFill>
                  <a:schemeClr val="bg1"/>
                </a:solidFill>
              </a:rPr>
              <a:t>Conquer</a:t>
            </a:r>
          </a:p>
          <a:p>
            <a:pPr algn="ctr"/>
            <a:r>
              <a:rPr lang="en-US" sz="1300" b="1">
                <a:solidFill>
                  <a:schemeClr val="bg1"/>
                </a:solidFill>
                <a:cs typeface="Arial" pitchFamily="34" charset="0"/>
              </a:rPr>
              <a:t>(Penyelesaian)</a:t>
            </a:r>
          </a:p>
          <a:p>
            <a:pPr algn="ctr"/>
            <a:endParaRPr lang="ko-KR" altLang="en-US" sz="1300" b="1" dirty="0">
              <a:solidFill>
                <a:schemeClr val="bg1"/>
              </a:solidFill>
              <a:cs typeface="Arial" pitchFamily="34" charset="0"/>
            </a:endParaRPr>
          </a:p>
        </p:txBody>
      </p:sp>
      <p:sp>
        <p:nvSpPr>
          <p:cNvPr id="56" name="TextBox 55">
            <a:extLst>
              <a:ext uri="{FF2B5EF4-FFF2-40B4-BE49-F238E27FC236}">
                <a16:creationId xmlns:a16="http://schemas.microsoft.com/office/drawing/2014/main" id="{186EC1C9-C84A-445B-9209-6C4C5430AE35}"/>
              </a:ext>
            </a:extLst>
          </p:cNvPr>
          <p:cNvSpPr txBox="1"/>
          <p:nvPr/>
        </p:nvSpPr>
        <p:spPr>
          <a:xfrm>
            <a:off x="417473" y="877159"/>
            <a:ext cx="4898962" cy="3107967"/>
          </a:xfrm>
          <a:prstGeom prst="rect">
            <a:avLst/>
          </a:prstGeom>
          <a:noFill/>
        </p:spPr>
        <p:txBody>
          <a:bodyPr wrap="square" rtlCol="0">
            <a:spAutoFit/>
          </a:bodyPr>
          <a:lstStyle/>
          <a:p>
            <a:pPr algn="just">
              <a:lnSpc>
                <a:spcPct val="150000"/>
              </a:lnSpc>
            </a:pPr>
            <a:r>
              <a:rPr lang="en-US" sz="1100" b="1"/>
              <a:t>Pembagian wilayah</a:t>
            </a:r>
            <a:r>
              <a:rPr lang="en-US" sz="1100"/>
              <a:t> kota dibagi menjadi zona berdasarkan pola perjalanan dan tingkat kepadatan penumpang:</a:t>
            </a:r>
          </a:p>
          <a:p>
            <a:pPr marL="171450" indent="-171450" algn="just">
              <a:lnSpc>
                <a:spcPct val="150000"/>
              </a:lnSpc>
              <a:buFont typeface="Arial" panose="020B0604020202020204" pitchFamily="34" charset="0"/>
              <a:buChar char="•"/>
            </a:pPr>
            <a:r>
              <a:rPr lang="en-US" sz="1100"/>
              <a:t>Zona pusat kota: Aktivitas tinggi (perkantoran, pusat bisnis).</a:t>
            </a:r>
          </a:p>
          <a:p>
            <a:pPr marL="171450" indent="-171450" algn="just">
              <a:lnSpc>
                <a:spcPct val="150000"/>
              </a:lnSpc>
              <a:buFont typeface="Arial" panose="020B0604020202020204" pitchFamily="34" charset="0"/>
              <a:buChar char="•"/>
            </a:pPr>
            <a:r>
              <a:rPr lang="en-US" sz="1100"/>
              <a:t>Zona suburban: Daerah tempat tinggal dengan akses jalan utama.</a:t>
            </a:r>
          </a:p>
          <a:p>
            <a:pPr marL="171450" indent="-171450" algn="just">
              <a:lnSpc>
                <a:spcPct val="150000"/>
              </a:lnSpc>
              <a:buFont typeface="Arial" panose="020B0604020202020204" pitchFamily="34" charset="0"/>
              <a:buChar char="•"/>
            </a:pPr>
            <a:r>
              <a:rPr lang="en-US" sz="1100"/>
              <a:t>Zona pinggiran: Daerah dengan akses terbatas.</a:t>
            </a:r>
          </a:p>
          <a:p>
            <a:pPr marL="171450" indent="-171450" algn="just">
              <a:lnSpc>
                <a:spcPct val="150000"/>
              </a:lnSpc>
              <a:buFont typeface="Arial" panose="020B0604020202020204" pitchFamily="34" charset="0"/>
              <a:buChar char="•"/>
            </a:pPr>
            <a:endParaRPr lang="en-US" sz="1100"/>
          </a:p>
          <a:p>
            <a:pPr algn="just">
              <a:lnSpc>
                <a:spcPct val="150000"/>
              </a:lnSpc>
            </a:pPr>
            <a:r>
              <a:rPr lang="en-US" sz="1100" b="1"/>
              <a:t>Pembagian Waktu:</a:t>
            </a:r>
          </a:p>
          <a:p>
            <a:pPr marL="171450" indent="-171450" algn="just">
              <a:lnSpc>
                <a:spcPct val="150000"/>
              </a:lnSpc>
              <a:buFont typeface="Arial" panose="020B0604020202020204" pitchFamily="34" charset="0"/>
              <a:buChar char="•"/>
            </a:pPr>
            <a:r>
              <a:rPr lang="en-US" sz="1100"/>
              <a:t>Jam sibuk pagi   (06:30–09:00), </a:t>
            </a:r>
          </a:p>
          <a:p>
            <a:pPr marL="171450" indent="-171450" algn="just">
              <a:lnSpc>
                <a:spcPct val="150000"/>
              </a:lnSpc>
              <a:buFont typeface="Arial" panose="020B0604020202020204" pitchFamily="34" charset="0"/>
              <a:buChar char="•"/>
            </a:pPr>
            <a:r>
              <a:rPr lang="en-US" sz="1100"/>
              <a:t>Jam sibuk siang (11:00–13:00), </a:t>
            </a:r>
          </a:p>
          <a:p>
            <a:pPr marL="171450" indent="-171450" algn="just">
              <a:lnSpc>
                <a:spcPct val="150000"/>
              </a:lnSpc>
              <a:buFont typeface="Arial" panose="020B0604020202020204" pitchFamily="34" charset="0"/>
              <a:buChar char="•"/>
            </a:pPr>
            <a:r>
              <a:rPr lang="en-US" sz="1100"/>
              <a:t>Jam sibuk sore   (16:00–19:00).</a:t>
            </a:r>
          </a:p>
          <a:p>
            <a:pPr marL="171450" indent="-171450" algn="just">
              <a:lnSpc>
                <a:spcPct val="150000"/>
              </a:lnSpc>
              <a:buFont typeface="Arial" panose="020B0604020202020204" pitchFamily="34" charset="0"/>
              <a:buChar char="•"/>
            </a:pPr>
            <a:r>
              <a:rPr lang="en-US" sz="1100"/>
              <a:t>Jam non-sibuk: di luar waktu puncak.</a:t>
            </a:r>
          </a:p>
          <a:p>
            <a:pPr marL="171450" indent="-171450" algn="just">
              <a:lnSpc>
                <a:spcPct val="150000"/>
              </a:lnSpc>
              <a:buFont typeface="Arial" panose="020B0604020202020204" pitchFamily="34" charset="0"/>
              <a:buChar char="•"/>
            </a:pPr>
            <a:endParaRPr lang="en-US" sz="1100"/>
          </a:p>
        </p:txBody>
      </p:sp>
      <p:sp>
        <p:nvSpPr>
          <p:cNvPr id="61" name="Freeform 32">
            <a:extLst>
              <a:ext uri="{FF2B5EF4-FFF2-40B4-BE49-F238E27FC236}">
                <a16:creationId xmlns:a16="http://schemas.microsoft.com/office/drawing/2014/main" id="{2658E54D-3D6B-4427-988B-0AEB1005C063}"/>
              </a:ext>
            </a:extLst>
          </p:cNvPr>
          <p:cNvSpPr/>
          <p:nvPr/>
        </p:nvSpPr>
        <p:spPr>
          <a:xfrm>
            <a:off x="5731713" y="5252217"/>
            <a:ext cx="426232" cy="646331"/>
          </a:xfrm>
          <a:custGeom>
            <a:avLst/>
            <a:gdLst>
              <a:gd name="connsiteX0" fmla="*/ 0 w 220980"/>
              <a:gd name="connsiteY0" fmla="*/ 0 h 807720"/>
              <a:gd name="connsiteX1" fmla="*/ 220980 w 220980"/>
              <a:gd name="connsiteY1" fmla="*/ 0 h 807720"/>
              <a:gd name="connsiteX2" fmla="*/ 220980 w 220980"/>
              <a:gd name="connsiteY2" fmla="*/ 807720 h 807720"/>
              <a:gd name="connsiteX3" fmla="*/ 7620 w 220980"/>
              <a:gd name="connsiteY3" fmla="*/ 807720 h 807720"/>
              <a:gd name="connsiteX0" fmla="*/ 213360 w 213360"/>
              <a:gd name="connsiteY0" fmla="*/ 0 h 807720"/>
              <a:gd name="connsiteX1" fmla="*/ 213360 w 213360"/>
              <a:gd name="connsiteY1" fmla="*/ 807720 h 807720"/>
              <a:gd name="connsiteX2" fmla="*/ 0 w 213360"/>
              <a:gd name="connsiteY2" fmla="*/ 807720 h 807720"/>
            </a:gdLst>
            <a:ahLst/>
            <a:cxnLst>
              <a:cxn ang="0">
                <a:pos x="connsiteX0" y="connsiteY0"/>
              </a:cxn>
              <a:cxn ang="0">
                <a:pos x="connsiteX1" y="connsiteY1"/>
              </a:cxn>
              <a:cxn ang="0">
                <a:pos x="connsiteX2" y="connsiteY2"/>
              </a:cxn>
            </a:cxnLst>
            <a:rect l="l" t="t" r="r" b="b"/>
            <a:pathLst>
              <a:path w="213360" h="807720">
                <a:moveTo>
                  <a:pt x="213360" y="0"/>
                </a:moveTo>
                <a:lnTo>
                  <a:pt x="213360" y="807720"/>
                </a:lnTo>
                <a:lnTo>
                  <a:pt x="0" y="80772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3" name="Freeform 33">
            <a:extLst>
              <a:ext uri="{FF2B5EF4-FFF2-40B4-BE49-F238E27FC236}">
                <a16:creationId xmlns:a16="http://schemas.microsoft.com/office/drawing/2014/main" id="{552C7DB9-9C62-40F3-99F0-BFDEF56E263F}"/>
              </a:ext>
            </a:extLst>
          </p:cNvPr>
          <p:cNvSpPr/>
          <p:nvPr/>
        </p:nvSpPr>
        <p:spPr>
          <a:xfrm>
            <a:off x="5296835" y="1787740"/>
            <a:ext cx="258153" cy="1513007"/>
          </a:xfrm>
          <a:custGeom>
            <a:avLst/>
            <a:gdLst>
              <a:gd name="connsiteX0" fmla="*/ 0 w 807720"/>
              <a:gd name="connsiteY0" fmla="*/ 777240 h 777240"/>
              <a:gd name="connsiteX1" fmla="*/ 807720 w 807720"/>
              <a:gd name="connsiteY1" fmla="*/ 777240 h 777240"/>
              <a:gd name="connsiteX2" fmla="*/ 807720 w 807720"/>
              <a:gd name="connsiteY2" fmla="*/ 0 h 777240"/>
              <a:gd name="connsiteX3" fmla="*/ 556260 w 807720"/>
              <a:gd name="connsiteY3" fmla="*/ 0 h 777240"/>
              <a:gd name="connsiteX0" fmla="*/ 251460 w 251460"/>
              <a:gd name="connsiteY0" fmla="*/ 777240 h 777240"/>
              <a:gd name="connsiteX1" fmla="*/ 251460 w 251460"/>
              <a:gd name="connsiteY1" fmla="*/ 0 h 777240"/>
              <a:gd name="connsiteX2" fmla="*/ 0 w 251460"/>
              <a:gd name="connsiteY2" fmla="*/ 0 h 777240"/>
            </a:gdLst>
            <a:ahLst/>
            <a:cxnLst>
              <a:cxn ang="0">
                <a:pos x="connsiteX0" y="connsiteY0"/>
              </a:cxn>
              <a:cxn ang="0">
                <a:pos x="connsiteX1" y="connsiteY1"/>
              </a:cxn>
              <a:cxn ang="0">
                <a:pos x="connsiteX2" y="connsiteY2"/>
              </a:cxn>
            </a:cxnLst>
            <a:rect l="l" t="t" r="r" b="b"/>
            <a:pathLst>
              <a:path w="251460" h="777240">
                <a:moveTo>
                  <a:pt x="251460" y="777240"/>
                </a:moveTo>
                <a:lnTo>
                  <a:pt x="251460" y="0"/>
                </a:lnTo>
                <a:lnTo>
                  <a:pt x="0" y="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4" name="Freeform 100">
            <a:extLst>
              <a:ext uri="{FF2B5EF4-FFF2-40B4-BE49-F238E27FC236}">
                <a16:creationId xmlns:a16="http://schemas.microsoft.com/office/drawing/2014/main" id="{ED523398-CC06-45AD-BD60-410A2135B210}"/>
              </a:ext>
            </a:extLst>
          </p:cNvPr>
          <p:cNvSpPr/>
          <p:nvPr/>
        </p:nvSpPr>
        <p:spPr>
          <a:xfrm flipH="1">
            <a:off x="6843391" y="1719506"/>
            <a:ext cx="592216" cy="1477918"/>
          </a:xfrm>
          <a:custGeom>
            <a:avLst/>
            <a:gdLst>
              <a:gd name="connsiteX0" fmla="*/ 0 w 807720"/>
              <a:gd name="connsiteY0" fmla="*/ 777240 h 777240"/>
              <a:gd name="connsiteX1" fmla="*/ 807720 w 807720"/>
              <a:gd name="connsiteY1" fmla="*/ 777240 h 777240"/>
              <a:gd name="connsiteX2" fmla="*/ 807720 w 807720"/>
              <a:gd name="connsiteY2" fmla="*/ 0 h 777240"/>
              <a:gd name="connsiteX3" fmla="*/ 556260 w 807720"/>
              <a:gd name="connsiteY3" fmla="*/ 0 h 777240"/>
              <a:gd name="connsiteX0" fmla="*/ 0 w 807720"/>
              <a:gd name="connsiteY0" fmla="*/ 777240 h 777240"/>
              <a:gd name="connsiteX1" fmla="*/ 807720 w 807720"/>
              <a:gd name="connsiteY1" fmla="*/ 777240 h 777240"/>
              <a:gd name="connsiteX2" fmla="*/ 807720 w 807720"/>
              <a:gd name="connsiteY2" fmla="*/ 0 h 777240"/>
              <a:gd name="connsiteX3" fmla="*/ 556260 w 807720"/>
              <a:gd name="connsiteY3" fmla="*/ 0 h 777240"/>
              <a:gd name="connsiteX0" fmla="*/ 251460 w 251460"/>
              <a:gd name="connsiteY0" fmla="*/ 777240 h 777240"/>
              <a:gd name="connsiteX1" fmla="*/ 251460 w 251460"/>
              <a:gd name="connsiteY1" fmla="*/ 0 h 777240"/>
              <a:gd name="connsiteX2" fmla="*/ 0 w 251460"/>
              <a:gd name="connsiteY2" fmla="*/ 0 h 777240"/>
            </a:gdLst>
            <a:ahLst/>
            <a:cxnLst>
              <a:cxn ang="0">
                <a:pos x="connsiteX0" y="connsiteY0"/>
              </a:cxn>
              <a:cxn ang="0">
                <a:pos x="connsiteX1" y="connsiteY1"/>
              </a:cxn>
              <a:cxn ang="0">
                <a:pos x="connsiteX2" y="connsiteY2"/>
              </a:cxn>
            </a:cxnLst>
            <a:rect l="l" t="t" r="r" b="b"/>
            <a:pathLst>
              <a:path w="251460" h="777240">
                <a:moveTo>
                  <a:pt x="251460" y="777240"/>
                </a:moveTo>
                <a:lnTo>
                  <a:pt x="251460" y="0"/>
                </a:lnTo>
                <a:lnTo>
                  <a:pt x="0" y="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grpSp>
        <p:nvGrpSpPr>
          <p:cNvPr id="47" name="그룹 6">
            <a:extLst>
              <a:ext uri="{FF2B5EF4-FFF2-40B4-BE49-F238E27FC236}">
                <a16:creationId xmlns:a16="http://schemas.microsoft.com/office/drawing/2014/main" id="{1AA8C293-31E9-4444-AB7D-C24952F2243C}"/>
              </a:ext>
            </a:extLst>
          </p:cNvPr>
          <p:cNvGrpSpPr/>
          <p:nvPr/>
        </p:nvGrpSpPr>
        <p:grpSpPr>
          <a:xfrm>
            <a:off x="5296836" y="3689393"/>
            <a:ext cx="1621998" cy="1398264"/>
            <a:chOff x="3432955" y="3105197"/>
            <a:chExt cx="1985378" cy="1885664"/>
          </a:xfrm>
        </p:grpSpPr>
        <p:sp>
          <p:nvSpPr>
            <p:cNvPr id="48" name="Freeform 88">
              <a:extLst>
                <a:ext uri="{FF2B5EF4-FFF2-40B4-BE49-F238E27FC236}">
                  <a16:creationId xmlns:a16="http://schemas.microsoft.com/office/drawing/2014/main" id="{3FAA9822-925F-4163-AF01-CCDD5296A1E7}"/>
                </a:ext>
              </a:extLst>
            </p:cNvPr>
            <p:cNvSpPr/>
            <p:nvPr/>
          </p:nvSpPr>
          <p:spPr>
            <a:xfrm rot="15392080">
              <a:off x="3380850"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9" name="Freeform 89">
              <a:extLst>
                <a:ext uri="{FF2B5EF4-FFF2-40B4-BE49-F238E27FC236}">
                  <a16:creationId xmlns:a16="http://schemas.microsoft.com/office/drawing/2014/main" id="{9D3C461A-FC53-4AA9-A6B1-9B36321AEEFB}"/>
                </a:ext>
              </a:extLst>
            </p:cNvPr>
            <p:cNvSpPr/>
            <p:nvPr/>
          </p:nvSpPr>
          <p:spPr>
            <a:xfrm rot="12600000">
              <a:off x="3468239"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0" name="Freeform 90">
              <a:extLst>
                <a:ext uri="{FF2B5EF4-FFF2-40B4-BE49-F238E27FC236}">
                  <a16:creationId xmlns:a16="http://schemas.microsoft.com/office/drawing/2014/main" id="{A152D570-B942-4F3C-A9C8-5803A5B88F5A}"/>
                </a:ext>
              </a:extLst>
            </p:cNvPr>
            <p:cNvSpPr/>
            <p:nvPr/>
          </p:nvSpPr>
          <p:spPr>
            <a:xfrm rot="9900000">
              <a:off x="3555629"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sz="1200"/>
            </a:p>
          </p:txBody>
        </p:sp>
      </p:grpSp>
      <p:sp>
        <p:nvSpPr>
          <p:cNvPr id="53" name="TextBox 52">
            <a:extLst>
              <a:ext uri="{FF2B5EF4-FFF2-40B4-BE49-F238E27FC236}">
                <a16:creationId xmlns:a16="http://schemas.microsoft.com/office/drawing/2014/main" id="{778D76D3-2D52-47E6-AB32-0D0C5D608509}"/>
              </a:ext>
            </a:extLst>
          </p:cNvPr>
          <p:cNvSpPr txBox="1"/>
          <p:nvPr/>
        </p:nvSpPr>
        <p:spPr>
          <a:xfrm>
            <a:off x="5366770" y="4100455"/>
            <a:ext cx="1630298" cy="492443"/>
          </a:xfrm>
          <a:prstGeom prst="rect">
            <a:avLst/>
          </a:prstGeom>
          <a:noFill/>
        </p:spPr>
        <p:txBody>
          <a:bodyPr wrap="square" rtlCol="0">
            <a:spAutoFit/>
          </a:bodyPr>
          <a:lstStyle/>
          <a:p>
            <a:pPr algn="ctr"/>
            <a:r>
              <a:rPr lang="en-US" altLang="ko-KR" sz="1300" b="1">
                <a:solidFill>
                  <a:schemeClr val="bg1"/>
                </a:solidFill>
                <a:cs typeface="Arial" pitchFamily="34" charset="0"/>
              </a:rPr>
              <a:t>Combine</a:t>
            </a:r>
          </a:p>
          <a:p>
            <a:pPr algn="ctr"/>
            <a:r>
              <a:rPr lang="en-US" sz="1300" b="1">
                <a:solidFill>
                  <a:schemeClr val="bg1"/>
                </a:solidFill>
                <a:cs typeface="Arial" pitchFamily="34" charset="0"/>
              </a:rPr>
              <a:t>(Penggabungan)</a:t>
            </a:r>
            <a:endParaRPr lang="ko-KR" altLang="en-US" sz="1300" b="1" dirty="0">
              <a:solidFill>
                <a:schemeClr val="bg1"/>
              </a:solidFill>
              <a:cs typeface="Arial" pitchFamily="34" charset="0"/>
            </a:endParaRPr>
          </a:p>
        </p:txBody>
      </p:sp>
      <p:grpSp>
        <p:nvGrpSpPr>
          <p:cNvPr id="14" name="Group 13">
            <a:extLst>
              <a:ext uri="{FF2B5EF4-FFF2-40B4-BE49-F238E27FC236}">
                <a16:creationId xmlns:a16="http://schemas.microsoft.com/office/drawing/2014/main" id="{DC6F8381-B44D-4747-998C-26D79638B36C}"/>
              </a:ext>
            </a:extLst>
          </p:cNvPr>
          <p:cNvGrpSpPr/>
          <p:nvPr/>
        </p:nvGrpSpPr>
        <p:grpSpPr>
          <a:xfrm>
            <a:off x="3841498" y="3198397"/>
            <a:ext cx="1439778" cy="529644"/>
            <a:chOff x="3243488" y="2171403"/>
            <a:chExt cx="2158139" cy="603972"/>
          </a:xfrm>
          <a:noFill/>
        </p:grpSpPr>
        <p:sp>
          <p:nvSpPr>
            <p:cNvPr id="15" name="TextBox 14">
              <a:extLst>
                <a:ext uri="{FF2B5EF4-FFF2-40B4-BE49-F238E27FC236}">
                  <a16:creationId xmlns:a16="http://schemas.microsoft.com/office/drawing/2014/main" id="{07866DCE-4275-4747-AD18-70FA19AB58BC}"/>
                </a:ext>
              </a:extLst>
            </p:cNvPr>
            <p:cNvSpPr txBox="1"/>
            <p:nvPr/>
          </p:nvSpPr>
          <p:spPr>
            <a:xfrm>
              <a:off x="3361982" y="2178729"/>
              <a:ext cx="2039645" cy="596646"/>
            </a:xfrm>
            <a:prstGeom prst="rect">
              <a:avLst/>
            </a:prstGeom>
            <a:grpFill/>
          </p:spPr>
          <p:txBody>
            <a:bodyPr wrap="square" rtlCol="0">
              <a:spAutoFit/>
            </a:bodyPr>
            <a:lstStyle/>
            <a:p>
              <a:pPr algn="ctr"/>
              <a:r>
                <a:rPr lang="en-US" altLang="ko-KR" sz="1400" b="1">
                  <a:solidFill>
                    <a:schemeClr val="bg1"/>
                  </a:solidFill>
                  <a:cs typeface="Arial" pitchFamily="34" charset="0"/>
                </a:rPr>
                <a:t>Divide</a:t>
              </a:r>
            </a:p>
            <a:p>
              <a:pPr algn="ctr"/>
              <a:r>
                <a:rPr lang="en-US" sz="1400" b="1">
                  <a:solidFill>
                    <a:schemeClr val="bg1"/>
                  </a:solidFill>
                  <a:cs typeface="Arial" pitchFamily="34" charset="0"/>
                </a:rPr>
                <a:t>(Pembagian)</a:t>
              </a:r>
              <a:endParaRPr lang="ko-KR" altLang="en-US" sz="1400" b="1" dirty="0">
                <a:solidFill>
                  <a:schemeClr val="bg1"/>
                </a:solidFill>
                <a:cs typeface="Arial" pitchFamily="34" charset="0"/>
              </a:endParaRPr>
            </a:p>
          </p:txBody>
        </p:sp>
        <p:sp>
          <p:nvSpPr>
            <p:cNvPr id="16" name="TextBox 15">
              <a:extLst>
                <a:ext uri="{FF2B5EF4-FFF2-40B4-BE49-F238E27FC236}">
                  <a16:creationId xmlns:a16="http://schemas.microsoft.com/office/drawing/2014/main" id="{C4C7237C-71DA-485B-80B4-7489E92BA7CD}"/>
                </a:ext>
              </a:extLst>
            </p:cNvPr>
            <p:cNvSpPr txBox="1"/>
            <p:nvPr/>
          </p:nvSpPr>
          <p:spPr>
            <a:xfrm>
              <a:off x="3243488" y="2171403"/>
              <a:ext cx="2039645" cy="298323"/>
            </a:xfrm>
            <a:prstGeom prst="rect">
              <a:avLst/>
            </a:prstGeom>
            <a:grpFill/>
          </p:spPr>
          <p:txBody>
            <a:bodyPr wrap="square" rtlCol="0">
              <a:spAutoFit/>
            </a:bodyPr>
            <a:lstStyle/>
            <a:p>
              <a:pPr algn="ctr"/>
              <a:endParaRPr lang="ko-KR" altLang="en-US" sz="1100" dirty="0">
                <a:solidFill>
                  <a:schemeClr val="bg1"/>
                </a:solidFill>
                <a:cs typeface="Arial" pitchFamily="34" charset="0"/>
              </a:endParaRPr>
            </a:p>
          </p:txBody>
        </p:sp>
      </p:grpSp>
      <p:sp>
        <p:nvSpPr>
          <p:cNvPr id="22" name="Rectangle 3">
            <a:extLst>
              <a:ext uri="{FF2B5EF4-FFF2-40B4-BE49-F238E27FC236}">
                <a16:creationId xmlns:a16="http://schemas.microsoft.com/office/drawing/2014/main" id="{87495311-324F-4B93-BCB6-2B6DA16545CE}"/>
              </a:ext>
            </a:extLst>
          </p:cNvPr>
          <p:cNvSpPr>
            <a:spLocks noChangeArrowheads="1"/>
          </p:cNvSpPr>
          <p:nvPr/>
        </p:nvSpPr>
        <p:spPr bwMode="auto">
          <a:xfrm>
            <a:off x="317537" y="4853806"/>
            <a:ext cx="5049234" cy="1443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fontAlgn="base">
              <a:lnSpc>
                <a:spcPct val="150000"/>
              </a:lnSpc>
              <a:spcBef>
                <a:spcPct val="0"/>
              </a:spcBef>
              <a:spcAft>
                <a:spcPct val="0"/>
              </a:spcAft>
              <a:buClrTx/>
              <a:buSzTx/>
              <a:buFontTx/>
              <a:buNone/>
              <a:tabLst/>
            </a:pPr>
            <a:endParaRPr lang="en-US" altLang="en-US" sz="1200" b="1"/>
          </a:p>
          <a:p>
            <a:pPr marL="0" marR="0" lvl="0" indent="0" algn="just" fontAlgn="base">
              <a:lnSpc>
                <a:spcPct val="150000"/>
              </a:lnSpc>
              <a:spcBef>
                <a:spcPct val="0"/>
              </a:spcBef>
              <a:spcAft>
                <a:spcPct val="0"/>
              </a:spcAft>
              <a:buClrTx/>
              <a:buSzTx/>
              <a:buFontTx/>
              <a:buChar char="•"/>
              <a:tabLst/>
            </a:pPr>
            <a:r>
              <a:rPr lang="en-US" altLang="en-US" sz="1200" b="1"/>
              <a:t>Jadwal setiap zona dan slot waktu digabungkan menjadi jadwal utama.</a:t>
            </a:r>
          </a:p>
          <a:p>
            <a:pPr marL="0" marR="0" lvl="0" indent="0" algn="just" fontAlgn="base">
              <a:lnSpc>
                <a:spcPct val="150000"/>
              </a:lnSpc>
              <a:spcBef>
                <a:spcPct val="0"/>
              </a:spcBef>
              <a:spcAft>
                <a:spcPct val="0"/>
              </a:spcAft>
              <a:buClrTx/>
              <a:buSzTx/>
              <a:buFontTx/>
              <a:buChar char="•"/>
              <a:tabLst/>
            </a:pPr>
            <a:r>
              <a:rPr lang="en-US" altLang="en-US" sz="1200" b="1"/>
              <a:t>Pemantauan dengan sistem real-time untuk penyesuaian jadwal secara adaptif. </a:t>
            </a:r>
          </a:p>
        </p:txBody>
      </p:sp>
      <p:sp>
        <p:nvSpPr>
          <p:cNvPr id="24" name="Rectangle 5">
            <a:extLst>
              <a:ext uri="{FF2B5EF4-FFF2-40B4-BE49-F238E27FC236}">
                <a16:creationId xmlns:a16="http://schemas.microsoft.com/office/drawing/2014/main" id="{E2769413-5CC4-4E6F-92B3-9D19BA6F3594}"/>
              </a:ext>
            </a:extLst>
          </p:cNvPr>
          <p:cNvSpPr>
            <a:spLocks noChangeArrowheads="1"/>
          </p:cNvSpPr>
          <p:nvPr/>
        </p:nvSpPr>
        <p:spPr bwMode="auto">
          <a:xfrm>
            <a:off x="8586427" y="2255890"/>
            <a:ext cx="3344721" cy="234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fontAlgn="base">
              <a:lnSpc>
                <a:spcPct val="150000"/>
              </a:lnSpc>
              <a:spcBef>
                <a:spcPct val="0"/>
              </a:spcBef>
              <a:spcAft>
                <a:spcPct val="0"/>
              </a:spcAft>
            </a:pPr>
            <a:r>
              <a:rPr lang="en-US" altLang="en-US" sz="1100" b="1"/>
              <a:t>Penjadwalan Zona:</a:t>
            </a:r>
          </a:p>
          <a:p>
            <a:pPr algn="just" fontAlgn="base">
              <a:lnSpc>
                <a:spcPct val="150000"/>
              </a:lnSpc>
              <a:spcBef>
                <a:spcPct val="0"/>
              </a:spcBef>
              <a:spcAft>
                <a:spcPct val="0"/>
              </a:spcAft>
              <a:buFontTx/>
              <a:buChar char="•"/>
            </a:pPr>
            <a:r>
              <a:rPr lang="en-US" altLang="en-US" sz="1100"/>
              <a:t>Zona padat: Penambahan frekuensi kendaraan pada jam sibuk.</a:t>
            </a:r>
          </a:p>
          <a:p>
            <a:pPr algn="just" fontAlgn="base">
              <a:lnSpc>
                <a:spcPct val="150000"/>
              </a:lnSpc>
              <a:spcBef>
                <a:spcPct val="0"/>
              </a:spcBef>
              <a:spcAft>
                <a:spcPct val="0"/>
              </a:spcAft>
              <a:buFontTx/>
              <a:buChar char="•"/>
            </a:pPr>
            <a:r>
              <a:rPr lang="en-US" altLang="en-US" sz="1100"/>
              <a:t>Zona kurang padat: Penyesuaian rute untuk mengurangi operasional kendaraan yang tidak efisien.</a:t>
            </a:r>
          </a:p>
          <a:p>
            <a:pPr algn="just" fontAlgn="base">
              <a:lnSpc>
                <a:spcPct val="150000"/>
              </a:lnSpc>
              <a:spcBef>
                <a:spcPct val="0"/>
              </a:spcBef>
              <a:spcAft>
                <a:spcPct val="0"/>
              </a:spcAft>
              <a:buFontTx/>
              <a:buChar char="•"/>
            </a:pPr>
            <a:r>
              <a:rPr lang="en-US" altLang="en-US" sz="1100"/>
              <a:t>Zona pinggiran: Penjadwalan dengan interval lebih panjang atau menggunakan moda transportasi fleksibel (misalnya angkutan feeder).</a:t>
            </a:r>
          </a:p>
        </p:txBody>
      </p:sp>
      <p:sp>
        <p:nvSpPr>
          <p:cNvPr id="44" name="TextBox 43">
            <a:extLst>
              <a:ext uri="{FF2B5EF4-FFF2-40B4-BE49-F238E27FC236}">
                <a16:creationId xmlns:a16="http://schemas.microsoft.com/office/drawing/2014/main" id="{0E58F004-CE00-4DAA-BE1C-27526F74FC48}"/>
              </a:ext>
            </a:extLst>
          </p:cNvPr>
          <p:cNvSpPr txBox="1"/>
          <p:nvPr/>
        </p:nvSpPr>
        <p:spPr>
          <a:xfrm>
            <a:off x="7543108" y="1287615"/>
            <a:ext cx="3060548" cy="822726"/>
          </a:xfrm>
          <a:prstGeom prst="rect">
            <a:avLst/>
          </a:prstGeom>
          <a:noFill/>
        </p:spPr>
        <p:txBody>
          <a:bodyPr wrap="square">
            <a:spAutoFit/>
          </a:bodyPr>
          <a:lstStyle/>
          <a:p>
            <a:pPr algn="just" fontAlgn="base">
              <a:lnSpc>
                <a:spcPct val="150000"/>
              </a:lnSpc>
              <a:spcBef>
                <a:spcPct val="0"/>
              </a:spcBef>
              <a:spcAft>
                <a:spcPct val="0"/>
              </a:spcAft>
            </a:pPr>
            <a:r>
              <a:rPr lang="en-US" altLang="en-US" sz="1100" b="1"/>
              <a:t>Analisis Pola Perjalanan:</a:t>
            </a:r>
          </a:p>
          <a:p>
            <a:pPr algn="just" fontAlgn="base">
              <a:lnSpc>
                <a:spcPct val="150000"/>
              </a:lnSpc>
              <a:spcBef>
                <a:spcPct val="0"/>
              </a:spcBef>
              <a:spcAft>
                <a:spcPct val="0"/>
              </a:spcAft>
              <a:buFontTx/>
              <a:buChar char="•"/>
            </a:pPr>
            <a:r>
              <a:rPr lang="en-US" altLang="en-US" sz="1100"/>
              <a:t>Menggunakan data jumlah penumpang, rute perjalanan, dan waktu kedatangan kendaraan.</a:t>
            </a:r>
          </a:p>
        </p:txBody>
      </p:sp>
      <p:sp>
        <p:nvSpPr>
          <p:cNvPr id="51" name="TextBox 50">
            <a:extLst>
              <a:ext uri="{FF2B5EF4-FFF2-40B4-BE49-F238E27FC236}">
                <a16:creationId xmlns:a16="http://schemas.microsoft.com/office/drawing/2014/main" id="{FCF4B10E-E5CD-4212-BEFA-D9A2F86EB0E9}"/>
              </a:ext>
            </a:extLst>
          </p:cNvPr>
          <p:cNvSpPr txBox="1"/>
          <p:nvPr/>
        </p:nvSpPr>
        <p:spPr>
          <a:xfrm>
            <a:off x="7543108" y="4765062"/>
            <a:ext cx="3995374" cy="1330557"/>
          </a:xfrm>
          <a:prstGeom prst="rect">
            <a:avLst/>
          </a:prstGeom>
          <a:noFill/>
        </p:spPr>
        <p:txBody>
          <a:bodyPr wrap="square">
            <a:spAutoFit/>
          </a:bodyPr>
          <a:lstStyle/>
          <a:p>
            <a:pPr algn="just" fontAlgn="base">
              <a:lnSpc>
                <a:spcPct val="150000"/>
              </a:lnSpc>
              <a:spcBef>
                <a:spcPct val="0"/>
              </a:spcBef>
              <a:spcAft>
                <a:spcPct val="0"/>
              </a:spcAft>
            </a:pPr>
            <a:r>
              <a:rPr lang="en-US" altLang="en-US" sz="1100" b="1"/>
              <a:t>Optimasi Rute:</a:t>
            </a:r>
          </a:p>
          <a:p>
            <a:pPr algn="just" fontAlgn="base">
              <a:lnSpc>
                <a:spcPct val="150000"/>
              </a:lnSpc>
              <a:spcBef>
                <a:spcPct val="0"/>
              </a:spcBef>
              <a:spcAft>
                <a:spcPct val="0"/>
              </a:spcAft>
              <a:buFontTx/>
              <a:buChar char="•"/>
            </a:pPr>
            <a:r>
              <a:rPr lang="en-US" altLang="en-US" sz="1100"/>
              <a:t>Algoritma pencarian jalur terpendek (misalnya Dijkstra) digunakan untuk rute yang dinamis.</a:t>
            </a:r>
          </a:p>
          <a:p>
            <a:pPr algn="just" fontAlgn="base">
              <a:lnSpc>
                <a:spcPct val="150000"/>
              </a:lnSpc>
              <a:spcBef>
                <a:spcPct val="0"/>
              </a:spcBef>
              <a:spcAft>
                <a:spcPct val="0"/>
              </a:spcAft>
              <a:buFontTx/>
              <a:buChar char="•"/>
            </a:pPr>
            <a:r>
              <a:rPr lang="en-US" altLang="en-US" sz="1100"/>
              <a:t>Penempatan kendaraan dilakukan berdasarkan analisis data prediktif untuk menghindari overlap.</a:t>
            </a:r>
          </a:p>
        </p:txBody>
      </p:sp>
    </p:spTree>
    <p:extLst>
      <p:ext uri="{BB962C8B-B14F-4D97-AF65-F5344CB8AC3E}">
        <p14:creationId xmlns:p14="http://schemas.microsoft.com/office/powerpoint/2010/main" val="2706125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929463" y="1690063"/>
            <a:ext cx="6746721" cy="3477875"/>
          </a:xfrm>
          <a:prstGeom prst="rect">
            <a:avLst/>
          </a:prstGeom>
          <a:noFill/>
          <a:effectLst/>
        </p:spPr>
        <p:txBody>
          <a:bodyPr wrap="square" rtlCol="0" anchor="ctr">
            <a:spAutoFit/>
          </a:bodyPr>
          <a:lstStyle/>
          <a:p>
            <a:pPr algn="ctr"/>
            <a:r>
              <a:rPr lang="en-GB" altLang="ko-KR" sz="4400" b="1">
                <a:ln>
                  <a:solidFill>
                    <a:schemeClr val="tx1"/>
                  </a:solidFill>
                </a:ln>
                <a:solidFill>
                  <a:schemeClr val="bg1"/>
                </a:solidFill>
                <a:effectLst>
                  <a:reflection stA="0" endPos="0" dist="50800" dir="5400000" sy="-100000" algn="bl" rotWithShape="0"/>
                </a:effectLst>
                <a:cs typeface="Arial" pitchFamily="34" charset="0"/>
              </a:rPr>
              <a:t>STUDI PUSTAKA YANG MENDUKUNG IMPLEMENTASI ALGORITMA DIVIDE AND CONQUER </a:t>
            </a: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3401736992"/>
      </p:ext>
    </p:extLst>
  </p:cSld>
  <p:clrMapOvr>
    <a:masterClrMapping/>
  </p:clrMapOvr>
</p:sld>
</file>

<file path=ppt/theme/theme1.xml><?xml version="1.0" encoding="utf-8"?>
<a:theme xmlns:a="http://schemas.openxmlformats.org/drawingml/2006/main" name="Cover and End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8083</TotalTime>
  <Words>2796</Words>
  <Application>Microsoft Office PowerPoint</Application>
  <PresentationFormat>Widescreen</PresentationFormat>
  <Paragraphs>258</Paragraphs>
  <Slides>28</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28</vt:i4>
      </vt:variant>
    </vt:vector>
  </HeadingPairs>
  <TitlesOfParts>
    <vt:vector size="38" baseType="lpstr">
      <vt:lpstr>맑은 고딕</vt:lpstr>
      <vt:lpstr>Arial</vt:lpstr>
      <vt:lpstr>Arial (headings)</vt:lpstr>
      <vt:lpstr>FZShuTi</vt:lpstr>
      <vt:lpstr>Lora</vt:lpstr>
      <vt:lpstr>Times New Roman</vt:lpstr>
      <vt:lpstr>var(--global-heading-font-family)</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Gardavi nabhan gussasy</cp:lastModifiedBy>
  <cp:revision>169</cp:revision>
  <dcterms:created xsi:type="dcterms:W3CDTF">2018-04-24T17:14:44Z</dcterms:created>
  <dcterms:modified xsi:type="dcterms:W3CDTF">2024-12-27T10:20:27Z</dcterms:modified>
</cp:coreProperties>
</file>